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9"/>
  </p:notesMasterIdLst>
  <p:sldIdLst>
    <p:sldId id="256" r:id="rId2"/>
    <p:sldId id="358" r:id="rId3"/>
    <p:sldId id="322" r:id="rId4"/>
    <p:sldId id="325" r:id="rId5"/>
    <p:sldId id="333" r:id="rId6"/>
    <p:sldId id="323" r:id="rId7"/>
    <p:sldId id="326" r:id="rId8"/>
    <p:sldId id="327" r:id="rId9"/>
    <p:sldId id="324" r:id="rId10"/>
    <p:sldId id="329" r:id="rId11"/>
    <p:sldId id="335" r:id="rId12"/>
    <p:sldId id="349" r:id="rId13"/>
    <p:sldId id="348" r:id="rId14"/>
    <p:sldId id="350" r:id="rId15"/>
    <p:sldId id="341" r:id="rId16"/>
    <p:sldId id="330" r:id="rId17"/>
    <p:sldId id="336" r:id="rId18"/>
    <p:sldId id="339" r:id="rId19"/>
    <p:sldId id="340" r:id="rId20"/>
    <p:sldId id="328" r:id="rId21"/>
    <p:sldId id="337" r:id="rId22"/>
    <p:sldId id="346" r:id="rId23"/>
    <p:sldId id="338" r:id="rId24"/>
    <p:sldId id="353" r:id="rId25"/>
    <p:sldId id="357" r:id="rId26"/>
    <p:sldId id="354" r:id="rId27"/>
    <p:sldId id="33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96A7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5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22/11/2024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Cameras for Machine Vision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E3B5BF7C-A644-8CF0-BA26-8747B8D9F03A}"/>
              </a:ext>
            </a:extLst>
          </p:cNvPr>
          <p:cNvSpPr txBox="1">
            <a:spLocks/>
          </p:cNvSpPr>
          <p:nvPr/>
        </p:nvSpPr>
        <p:spPr>
          <a:xfrm>
            <a:off x="7848600" y="4872922"/>
            <a:ext cx="4023360" cy="1208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latin typeface="Bahnschrift Light" panose="020B0502040204020203" pitchFamily="34" charset="0"/>
              </a:rPr>
              <a:t>Institut d’Optique – </a:t>
            </a:r>
            <a:r>
              <a:rPr lang="fr-FR" sz="2000" dirty="0" err="1">
                <a:latin typeface="Bahnschrift Light" panose="020B0502040204020203" pitchFamily="34" charset="0"/>
              </a:rPr>
              <a:t>Engineers</a:t>
            </a:r>
            <a:r>
              <a:rPr lang="fr-FR" sz="2000" dirty="0">
                <a:latin typeface="Bahnschrift Light" panose="020B0502040204020203" pitchFamily="34" charset="0"/>
              </a:rPr>
              <a:t> Training </a:t>
            </a:r>
          </a:p>
          <a:p>
            <a:r>
              <a:rPr lang="fr-FR" sz="2000" dirty="0" err="1">
                <a:latin typeface="Bahnschrift Light" panose="020B0502040204020203" pitchFamily="34" charset="0"/>
              </a:rPr>
              <a:t>Semester</a:t>
            </a:r>
            <a:r>
              <a:rPr lang="fr-FR" sz="2000" dirty="0">
                <a:latin typeface="Bahnschrift Light" panose="020B0502040204020203" pitchFamily="34" charset="0"/>
              </a:rPr>
              <a:t> 6 – Digital Interface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i="1" dirty="0">
                <a:latin typeface="Bahnschrift Light" panose="020B0502040204020203" pitchFamily="34" charset="0"/>
              </a:rPr>
              <a:t>Julien VILLEMEJANE</a:t>
            </a:r>
          </a:p>
        </p:txBody>
      </p:sp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8095E06-CC2C-01BC-A08D-ECCD3AE9E1A5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From</a:t>
            </a:r>
            <a:r>
              <a:rPr lang="fr-FR" sz="2000" b="1" dirty="0"/>
              <a:t> </a:t>
            </a:r>
            <a:r>
              <a:rPr lang="fr-FR" sz="2000" b="1" dirty="0" err="1"/>
              <a:t>analog</a:t>
            </a:r>
            <a:r>
              <a:rPr lang="fr-FR" sz="2000" b="1" dirty="0"/>
              <a:t> signal to digital data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C2C282D-EDDA-19AC-30F2-253A60F160DE}"/>
              </a:ext>
            </a:extLst>
          </p:cNvPr>
          <p:cNvSpPr txBox="1"/>
          <p:nvPr/>
        </p:nvSpPr>
        <p:spPr>
          <a:xfrm>
            <a:off x="7735177" y="2321996"/>
            <a:ext cx="321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an array of </a:t>
            </a:r>
            <a:r>
              <a:rPr lang="en-US" b="1" dirty="0"/>
              <a:t>light flux sensors </a:t>
            </a:r>
            <a:r>
              <a:rPr lang="en-US" dirty="0"/>
              <a:t>into </a:t>
            </a:r>
            <a:r>
              <a:rPr lang="en-US" b="1" dirty="0"/>
              <a:t>digital data </a:t>
            </a:r>
            <a:r>
              <a:rPr lang="en-US" dirty="0"/>
              <a:t>called pixels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1E334A2-984B-C81B-7206-E7061F745106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Digital Camera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6AD79C-89CF-C9F3-43F8-D5E73F984A52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2C6A42C-4256-C42F-B573-C8D56622C40F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15E15E5-C81C-F6D1-0925-E793CBAE114B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3D195DE-0B22-2D29-091D-65FA20574A96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63C04EA-2F1C-271E-4B75-43ABF0E0D343}"/>
              </a:ext>
            </a:extLst>
          </p:cNvPr>
          <p:cNvSpPr txBox="1"/>
          <p:nvPr/>
        </p:nvSpPr>
        <p:spPr>
          <a:xfrm>
            <a:off x="10155079" y="4273511"/>
            <a:ext cx="1340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Digital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AAE35-2BAB-CFC1-5D74-D6A480B927F7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59B0131-6060-CAB6-FEF6-37BC2B5C3BEA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A42386C-6A3F-3EE2-A7FE-DD1D05A9BB3E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856D0BC-B859-20BC-36F2-4868A4D9718A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4D0945E-756F-1492-9DA7-63D4737DF5C4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C0D6FC-EC21-542B-7D0A-28DA0FEEA79D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C00A922-78B9-5135-D647-1CD8CAF23A33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CE016D55-41E0-93EF-2E14-1DCFA5AC689A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B75A3-12B0-A050-4AAD-408A196A2B45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1A456-83C8-38FD-A224-093DC1E10E29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2A84D-B844-DE1A-2224-6663ABAD5FC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50748-E7CE-5644-991B-1C0500D0FE03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567E2-2502-5BDC-32A0-C0456DF4F9E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79E463-6F44-B4DF-3438-D2E22CF5E6B0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4780C-9AF2-5786-6E62-FE60365B5FC1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0D6B0B-0FE6-3727-0D2B-79BE6F7CA380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D6E294-7E08-6660-CF9F-7B29EC03C229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9D4D51-D445-ABE4-9048-1B318EB9EB2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B8B28C-2A2B-3E4A-3192-B5582E7CAF5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7517C-2484-9E07-6C2B-B8FCF78027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D5E0C-E8D3-A33C-3E06-C5CFA0749B7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232E3-15F3-F43E-71C5-36C0386DB22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DE20C-67F7-DA7D-0608-2146EFD6366D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E3B4-9E14-4519-FCAC-9345EE1C7E11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C2FBB-BD81-CBB7-059C-96629BF552A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2E8F0C-FAE3-AD01-8E83-AFB08D74978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C01B6-7016-23A9-8DA3-FD0B4DFA246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F62705-B73F-3369-3AA9-777D30FE6CD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AFC879-6E3C-1D61-407D-75E2C76EEB3F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4E44F-585A-3924-50B5-2169BE71B7CF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466A8D-E1B5-E057-A66C-159EC1B7BEC5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2983241-0518-D80F-8F75-10A68944554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BAE46A4-E43E-4B79-5FE5-B3ABFE6CC203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1171B-6C3D-259E-03C1-90E3A4B62A96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385C9E-6966-7A98-BC8F-0F5CE96DA1CD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F08BD6-E8EF-DD0F-3826-EE1B20ED8D65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317382-D216-8333-5519-E9735816FF33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33A0F2-D9E8-9F3A-9753-A983C5A7A441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E25937-448F-3F49-6DE3-07F53E3A0EEC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BC163550-1E5C-A081-F07B-E338C160675F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0FA05DC9-4F0F-9716-8D62-321EDA97354F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E3F0E3-710F-0307-4B1D-97248D05AE2F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CA1085E-420C-D560-7B78-FFABED7F480F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C10D7AD-D60B-8444-042C-EFB6F4578296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</p:spTree>
    <p:extLst>
      <p:ext uri="{BB962C8B-B14F-4D97-AF65-F5344CB8AC3E}">
        <p14:creationId xmlns:p14="http://schemas.microsoft.com/office/powerpoint/2010/main" val="322317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How an </a:t>
            </a:r>
            <a:r>
              <a:rPr lang="fr-FR" sz="2000" b="1" dirty="0" err="1"/>
              <a:t>Analog</a:t>
            </a:r>
            <a:r>
              <a:rPr lang="fr-FR" sz="2000" b="1" dirty="0"/>
              <a:t> to Digital Converter </a:t>
            </a:r>
            <a:r>
              <a:rPr lang="fr-FR" sz="2000" b="1" dirty="0" err="1"/>
              <a:t>works</a:t>
            </a:r>
            <a:r>
              <a:rPr lang="fr-FR" sz="2000" b="1" dirty="0"/>
              <a:t> ?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9F08BD6-E8EF-DD0F-3826-EE1B20ED8D65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BC163550-1E5C-A081-F07B-E338C160675F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0FA05DC9-4F0F-9716-8D62-321EDA97354F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E3F0E3-710F-0307-4B1D-97248D05AE2F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CA1085E-420C-D560-7B78-FFABED7F480F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C10D7AD-D60B-8444-042C-EFB6F4578296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CD26CDEB-CEF8-A647-5D01-5EC385EAF2A4}"/>
              </a:ext>
            </a:extLst>
          </p:cNvPr>
          <p:cNvCxnSpPr>
            <a:cxnSpLocks/>
          </p:cNvCxnSpPr>
          <p:nvPr/>
        </p:nvCxnSpPr>
        <p:spPr>
          <a:xfrm flipV="1">
            <a:off x="5199659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225A4FB8-0561-73C0-4591-3A3FA8018CE2}"/>
              </a:ext>
            </a:extLst>
          </p:cNvPr>
          <p:cNvCxnSpPr>
            <a:cxnSpLocks/>
          </p:cNvCxnSpPr>
          <p:nvPr/>
        </p:nvCxnSpPr>
        <p:spPr>
          <a:xfrm>
            <a:off x="5034425" y="5812054"/>
            <a:ext cx="59768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ZoneTexte 2051">
            <a:extLst>
              <a:ext uri="{FF2B5EF4-FFF2-40B4-BE49-F238E27FC236}">
                <a16:creationId xmlns:a16="http://schemas.microsoft.com/office/drawing/2014/main" id="{E9C27A60-0939-02D5-B6E5-83CA3EC79214}"/>
              </a:ext>
            </a:extLst>
          </p:cNvPr>
          <p:cNvSpPr txBox="1"/>
          <p:nvPr/>
        </p:nvSpPr>
        <p:spPr>
          <a:xfrm>
            <a:off x="10502442" y="5923915"/>
            <a:ext cx="1234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Analog</a:t>
            </a:r>
            <a:r>
              <a:rPr lang="fr-FR" sz="1100" dirty="0"/>
              <a:t> input</a:t>
            </a:r>
          </a:p>
          <a:p>
            <a:pPr algn="ctr"/>
            <a:r>
              <a:rPr lang="fr-FR" sz="1100" dirty="0"/>
              <a:t>voltage</a:t>
            </a:r>
          </a:p>
        </p:txBody>
      </p:sp>
      <p:cxnSp>
        <p:nvCxnSpPr>
          <p:cNvPr id="2053" name="Connecteur droit avec flèche 2052">
            <a:extLst>
              <a:ext uri="{FF2B5EF4-FFF2-40B4-BE49-F238E27FC236}">
                <a16:creationId xmlns:a16="http://schemas.microsoft.com/office/drawing/2014/main" id="{D786CA60-0AC0-418D-FB81-BA9DD449A33B}"/>
              </a:ext>
            </a:extLst>
          </p:cNvPr>
          <p:cNvCxnSpPr>
            <a:cxnSpLocks/>
          </p:cNvCxnSpPr>
          <p:nvPr/>
        </p:nvCxnSpPr>
        <p:spPr>
          <a:xfrm flipV="1">
            <a:off x="5436480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Connecteur droit avec flèche 2055">
            <a:extLst>
              <a:ext uri="{FF2B5EF4-FFF2-40B4-BE49-F238E27FC236}">
                <a16:creationId xmlns:a16="http://schemas.microsoft.com/office/drawing/2014/main" id="{D761F871-D7E5-5E80-95EA-CF41FAEB7B97}"/>
              </a:ext>
            </a:extLst>
          </p:cNvPr>
          <p:cNvCxnSpPr>
            <a:cxnSpLocks/>
          </p:cNvCxnSpPr>
          <p:nvPr/>
        </p:nvCxnSpPr>
        <p:spPr>
          <a:xfrm flipV="1">
            <a:off x="9729588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ZoneTexte 2056">
            <a:extLst>
              <a:ext uri="{FF2B5EF4-FFF2-40B4-BE49-F238E27FC236}">
                <a16:creationId xmlns:a16="http://schemas.microsoft.com/office/drawing/2014/main" id="{9AE73A22-6F17-AD84-162A-22686D7C5334}"/>
              </a:ext>
            </a:extLst>
          </p:cNvPr>
          <p:cNvSpPr txBox="1"/>
          <p:nvPr/>
        </p:nvSpPr>
        <p:spPr>
          <a:xfrm>
            <a:off x="5038570" y="5938787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Vmin</a:t>
            </a:r>
            <a:endParaRPr lang="fr-FR" sz="1100" dirty="0"/>
          </a:p>
        </p:txBody>
      </p:sp>
      <p:sp>
        <p:nvSpPr>
          <p:cNvPr id="2058" name="ZoneTexte 2057">
            <a:extLst>
              <a:ext uri="{FF2B5EF4-FFF2-40B4-BE49-F238E27FC236}">
                <a16:creationId xmlns:a16="http://schemas.microsoft.com/office/drawing/2014/main" id="{08E0641C-1D0B-2F11-74C7-8EC39E27D847}"/>
              </a:ext>
            </a:extLst>
          </p:cNvPr>
          <p:cNvSpPr txBox="1"/>
          <p:nvPr/>
        </p:nvSpPr>
        <p:spPr>
          <a:xfrm>
            <a:off x="9300050" y="5946858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Vmax</a:t>
            </a:r>
          </a:p>
        </p:txBody>
      </p:sp>
      <p:sp>
        <p:nvSpPr>
          <p:cNvPr id="2059" name="ZoneTexte 2058">
            <a:extLst>
              <a:ext uri="{FF2B5EF4-FFF2-40B4-BE49-F238E27FC236}">
                <a16:creationId xmlns:a16="http://schemas.microsoft.com/office/drawing/2014/main" id="{5757698C-709F-5429-CC74-C261CC00C8EE}"/>
              </a:ext>
            </a:extLst>
          </p:cNvPr>
          <p:cNvSpPr txBox="1"/>
          <p:nvPr/>
        </p:nvSpPr>
        <p:spPr>
          <a:xfrm>
            <a:off x="4404644" y="2194637"/>
            <a:ext cx="1617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Digital Value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FB1892D-E55D-5879-0278-367984CF8243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2063" name="Connecteur droit avec flèche 2062">
            <a:extLst>
              <a:ext uri="{FF2B5EF4-FFF2-40B4-BE49-F238E27FC236}">
                <a16:creationId xmlns:a16="http://schemas.microsoft.com/office/drawing/2014/main" id="{E7BEBCDA-047E-5299-7A5D-6F99BEE7C0BD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Connecteur droit avec flèche 2063">
            <a:extLst>
              <a:ext uri="{FF2B5EF4-FFF2-40B4-BE49-F238E27FC236}">
                <a16:creationId xmlns:a16="http://schemas.microsoft.com/office/drawing/2014/main" id="{49066133-5D3E-778C-9464-1B5030D34254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Connecteur droit avec flèche 2064">
            <a:extLst>
              <a:ext uri="{FF2B5EF4-FFF2-40B4-BE49-F238E27FC236}">
                <a16:creationId xmlns:a16="http://schemas.microsoft.com/office/drawing/2014/main" id="{B2385069-F8AD-0F69-D7A1-4FF38DBC1E05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Connecteur droit avec flèche 2065">
            <a:extLst>
              <a:ext uri="{FF2B5EF4-FFF2-40B4-BE49-F238E27FC236}">
                <a16:creationId xmlns:a16="http://schemas.microsoft.com/office/drawing/2014/main" id="{52314427-C2B0-7E70-07FC-054C27728191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Connecteur droit avec flèche 2067">
            <a:extLst>
              <a:ext uri="{FF2B5EF4-FFF2-40B4-BE49-F238E27FC236}">
                <a16:creationId xmlns:a16="http://schemas.microsoft.com/office/drawing/2014/main" id="{D31C5BFA-851B-EEB5-F892-527D1CF7ECD0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ZoneTexte 2069">
            <a:extLst>
              <a:ext uri="{FF2B5EF4-FFF2-40B4-BE49-F238E27FC236}">
                <a16:creationId xmlns:a16="http://schemas.microsoft.com/office/drawing/2014/main" id="{17ED27EF-180A-FF40-FEFF-CBDC20BCE559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2071" name="ZoneTexte 2070">
            <a:extLst>
              <a:ext uri="{FF2B5EF4-FFF2-40B4-BE49-F238E27FC236}">
                <a16:creationId xmlns:a16="http://schemas.microsoft.com/office/drawing/2014/main" id="{5322754D-8B25-CE3B-1369-E980D3D38B3A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2072" name="ZoneTexte 2071">
            <a:extLst>
              <a:ext uri="{FF2B5EF4-FFF2-40B4-BE49-F238E27FC236}">
                <a16:creationId xmlns:a16="http://schemas.microsoft.com/office/drawing/2014/main" id="{DACF0B2D-8248-7DA4-4C60-86E1C960581C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2073" name="ZoneTexte 2072">
            <a:extLst>
              <a:ext uri="{FF2B5EF4-FFF2-40B4-BE49-F238E27FC236}">
                <a16:creationId xmlns:a16="http://schemas.microsoft.com/office/drawing/2014/main" id="{473CF695-4E8B-7DC3-343A-F6220F7706C6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2074" name="ZoneTexte 2073">
            <a:extLst>
              <a:ext uri="{FF2B5EF4-FFF2-40B4-BE49-F238E27FC236}">
                <a16:creationId xmlns:a16="http://schemas.microsoft.com/office/drawing/2014/main" id="{5FE8B846-6AF0-E8FB-D5F2-FABE3F232101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F39F502A-46DF-5F9B-D183-E315AC882672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2076" name="Accolade fermante 2075">
            <a:extLst>
              <a:ext uri="{FF2B5EF4-FFF2-40B4-BE49-F238E27FC236}">
                <a16:creationId xmlns:a16="http://schemas.microsoft.com/office/drawing/2014/main" id="{DBEE0592-FF08-5D65-D55B-5252F83AAAA6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7" name="ZoneTexte 2076">
            <a:extLst>
              <a:ext uri="{FF2B5EF4-FFF2-40B4-BE49-F238E27FC236}">
                <a16:creationId xmlns:a16="http://schemas.microsoft.com/office/drawing/2014/main" id="{FDEC556A-8A07-7057-1080-366BC14CD801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A5D9B3F5-FBC7-5568-3060-8D2111859433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080" name="ZoneTexte 2079">
            <a:extLst>
              <a:ext uri="{FF2B5EF4-FFF2-40B4-BE49-F238E27FC236}">
                <a16:creationId xmlns:a16="http://schemas.microsoft.com/office/drawing/2014/main" id="{45641301-924A-1415-08F6-1ED73B7BE994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2081" name="ZoneTexte 2080">
            <a:extLst>
              <a:ext uri="{FF2B5EF4-FFF2-40B4-BE49-F238E27FC236}">
                <a16:creationId xmlns:a16="http://schemas.microsoft.com/office/drawing/2014/main" id="{8875E8B2-02EC-F064-316C-A406E7C2337D}"/>
              </a:ext>
            </a:extLst>
          </p:cNvPr>
          <p:cNvSpPr txBox="1"/>
          <p:nvPr/>
        </p:nvSpPr>
        <p:spPr>
          <a:xfrm>
            <a:off x="4730235" y="1590588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for n = 3 bits</a:t>
            </a:r>
            <a:endParaRPr lang="fr-FR" sz="1400" dirty="0"/>
          </a:p>
        </p:txBody>
      </p:sp>
      <p:cxnSp>
        <p:nvCxnSpPr>
          <p:cNvPr id="2095" name="Connecteur droit 2094">
            <a:extLst>
              <a:ext uri="{FF2B5EF4-FFF2-40B4-BE49-F238E27FC236}">
                <a16:creationId xmlns:a16="http://schemas.microsoft.com/office/drawing/2014/main" id="{5D22D821-C5E0-EB0F-B133-7A211023F449}"/>
              </a:ext>
            </a:extLst>
          </p:cNvPr>
          <p:cNvCxnSpPr>
            <a:cxnSpLocks/>
          </p:cNvCxnSpPr>
          <p:nvPr/>
        </p:nvCxnSpPr>
        <p:spPr>
          <a:xfrm>
            <a:off x="9722358" y="2879781"/>
            <a:ext cx="0" cy="2937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7" name="Connecteur droit 2096">
            <a:extLst>
              <a:ext uri="{FF2B5EF4-FFF2-40B4-BE49-F238E27FC236}">
                <a16:creationId xmlns:a16="http://schemas.microsoft.com/office/drawing/2014/main" id="{F28E2C7A-6D52-4ABB-726A-2868F55E64A2}"/>
              </a:ext>
            </a:extLst>
          </p:cNvPr>
          <p:cNvCxnSpPr>
            <a:cxnSpLocks/>
          </p:cNvCxnSpPr>
          <p:nvPr/>
        </p:nvCxnSpPr>
        <p:spPr>
          <a:xfrm flipV="1">
            <a:off x="5157520" y="3307152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8" name="Connecteur droit 2097">
            <a:extLst>
              <a:ext uri="{FF2B5EF4-FFF2-40B4-BE49-F238E27FC236}">
                <a16:creationId xmlns:a16="http://schemas.microsoft.com/office/drawing/2014/main" id="{85BF3327-099F-4855-9064-4CDD6313D2CB}"/>
              </a:ext>
            </a:extLst>
          </p:cNvPr>
          <p:cNvCxnSpPr>
            <a:cxnSpLocks/>
          </p:cNvCxnSpPr>
          <p:nvPr/>
        </p:nvCxnSpPr>
        <p:spPr>
          <a:xfrm flipV="1">
            <a:off x="5157520" y="362063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9" name="Connecteur droit 2098">
            <a:extLst>
              <a:ext uri="{FF2B5EF4-FFF2-40B4-BE49-F238E27FC236}">
                <a16:creationId xmlns:a16="http://schemas.microsoft.com/office/drawing/2014/main" id="{8CAA6B41-CFD0-86DD-F451-C9F70F77D427}"/>
              </a:ext>
            </a:extLst>
          </p:cNvPr>
          <p:cNvCxnSpPr>
            <a:cxnSpLocks/>
          </p:cNvCxnSpPr>
          <p:nvPr/>
        </p:nvCxnSpPr>
        <p:spPr>
          <a:xfrm flipV="1">
            <a:off x="5157520" y="3947786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0" name="Connecteur droit 2099">
            <a:extLst>
              <a:ext uri="{FF2B5EF4-FFF2-40B4-BE49-F238E27FC236}">
                <a16:creationId xmlns:a16="http://schemas.microsoft.com/office/drawing/2014/main" id="{0D628322-1A48-71F7-2551-28B5DE305FF2}"/>
              </a:ext>
            </a:extLst>
          </p:cNvPr>
          <p:cNvCxnSpPr>
            <a:cxnSpLocks/>
          </p:cNvCxnSpPr>
          <p:nvPr/>
        </p:nvCxnSpPr>
        <p:spPr>
          <a:xfrm flipV="1">
            <a:off x="5157520" y="4274934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1" name="Connecteur droit 2100">
            <a:extLst>
              <a:ext uri="{FF2B5EF4-FFF2-40B4-BE49-F238E27FC236}">
                <a16:creationId xmlns:a16="http://schemas.microsoft.com/office/drawing/2014/main" id="{D993E0F4-9867-B335-0CF8-465801863776}"/>
              </a:ext>
            </a:extLst>
          </p:cNvPr>
          <p:cNvCxnSpPr>
            <a:cxnSpLocks/>
          </p:cNvCxnSpPr>
          <p:nvPr/>
        </p:nvCxnSpPr>
        <p:spPr>
          <a:xfrm flipV="1">
            <a:off x="5157520" y="45892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2" name="Connecteur droit 2101">
            <a:extLst>
              <a:ext uri="{FF2B5EF4-FFF2-40B4-BE49-F238E27FC236}">
                <a16:creationId xmlns:a16="http://schemas.microsoft.com/office/drawing/2014/main" id="{8AAFC417-4452-7BA3-AC62-331CAC5BE62B}"/>
              </a:ext>
            </a:extLst>
          </p:cNvPr>
          <p:cNvCxnSpPr>
            <a:cxnSpLocks/>
          </p:cNvCxnSpPr>
          <p:nvPr/>
        </p:nvCxnSpPr>
        <p:spPr>
          <a:xfrm flipV="1">
            <a:off x="5157520" y="4913387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Connecteur droit 2102">
            <a:extLst>
              <a:ext uri="{FF2B5EF4-FFF2-40B4-BE49-F238E27FC236}">
                <a16:creationId xmlns:a16="http://schemas.microsoft.com/office/drawing/2014/main" id="{5A0B48DE-0BED-6C19-48B5-37E8B4D32456}"/>
              </a:ext>
            </a:extLst>
          </p:cNvPr>
          <p:cNvCxnSpPr>
            <a:cxnSpLocks/>
          </p:cNvCxnSpPr>
          <p:nvPr/>
        </p:nvCxnSpPr>
        <p:spPr>
          <a:xfrm flipV="1">
            <a:off x="5157520" y="523914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Connecteur droit 2103">
            <a:extLst>
              <a:ext uri="{FF2B5EF4-FFF2-40B4-BE49-F238E27FC236}">
                <a16:creationId xmlns:a16="http://schemas.microsoft.com/office/drawing/2014/main" id="{52E58A7D-A301-1847-CA01-12BDCC1FE1FC}"/>
              </a:ext>
            </a:extLst>
          </p:cNvPr>
          <p:cNvCxnSpPr>
            <a:cxnSpLocks/>
          </p:cNvCxnSpPr>
          <p:nvPr/>
        </p:nvCxnSpPr>
        <p:spPr>
          <a:xfrm flipV="1">
            <a:off x="5157520" y="55720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5" name="Connecteur droit 2104">
            <a:extLst>
              <a:ext uri="{FF2B5EF4-FFF2-40B4-BE49-F238E27FC236}">
                <a16:creationId xmlns:a16="http://schemas.microsoft.com/office/drawing/2014/main" id="{7A41A359-3F64-1FF2-C48C-9EBEA392C5DF}"/>
              </a:ext>
            </a:extLst>
          </p:cNvPr>
          <p:cNvCxnSpPr>
            <a:cxnSpLocks/>
          </p:cNvCxnSpPr>
          <p:nvPr/>
        </p:nvCxnSpPr>
        <p:spPr>
          <a:xfrm>
            <a:off x="5436479" y="2879781"/>
            <a:ext cx="0" cy="290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9" name="Connecteur droit 2108">
            <a:extLst>
              <a:ext uri="{FF2B5EF4-FFF2-40B4-BE49-F238E27FC236}">
                <a16:creationId xmlns:a16="http://schemas.microsoft.com/office/drawing/2014/main" id="{8E2E651D-766E-3DFF-667E-CC12703D6C3A}"/>
              </a:ext>
            </a:extLst>
          </p:cNvPr>
          <p:cNvCxnSpPr>
            <a:cxnSpLocks/>
          </p:cNvCxnSpPr>
          <p:nvPr/>
        </p:nvCxnSpPr>
        <p:spPr>
          <a:xfrm>
            <a:off x="5436479" y="5571443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1" name="Connecteur droit 2110">
            <a:extLst>
              <a:ext uri="{FF2B5EF4-FFF2-40B4-BE49-F238E27FC236}">
                <a16:creationId xmlns:a16="http://schemas.microsoft.com/office/drawing/2014/main" id="{CEB08030-E595-70E1-11DF-011D47EADE11}"/>
              </a:ext>
            </a:extLst>
          </p:cNvPr>
          <p:cNvCxnSpPr>
            <a:cxnSpLocks/>
          </p:cNvCxnSpPr>
          <p:nvPr/>
        </p:nvCxnSpPr>
        <p:spPr>
          <a:xfrm>
            <a:off x="5976479" y="52391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2" name="Connecteur droit 2111">
            <a:extLst>
              <a:ext uri="{FF2B5EF4-FFF2-40B4-BE49-F238E27FC236}">
                <a16:creationId xmlns:a16="http://schemas.microsoft.com/office/drawing/2014/main" id="{A3A1478E-A5FB-806F-DD71-50830408B3F4}"/>
              </a:ext>
            </a:extLst>
          </p:cNvPr>
          <p:cNvCxnSpPr>
            <a:cxnSpLocks/>
          </p:cNvCxnSpPr>
          <p:nvPr/>
        </p:nvCxnSpPr>
        <p:spPr>
          <a:xfrm>
            <a:off x="6516479" y="49187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3" name="Connecteur droit 2112">
            <a:extLst>
              <a:ext uri="{FF2B5EF4-FFF2-40B4-BE49-F238E27FC236}">
                <a16:creationId xmlns:a16="http://schemas.microsoft.com/office/drawing/2014/main" id="{70B364C4-6BDE-635A-505E-CC4C9CC6A82E}"/>
              </a:ext>
            </a:extLst>
          </p:cNvPr>
          <p:cNvCxnSpPr>
            <a:cxnSpLocks/>
          </p:cNvCxnSpPr>
          <p:nvPr/>
        </p:nvCxnSpPr>
        <p:spPr>
          <a:xfrm>
            <a:off x="7056479" y="4600311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4" name="Connecteur droit 2113">
            <a:extLst>
              <a:ext uri="{FF2B5EF4-FFF2-40B4-BE49-F238E27FC236}">
                <a16:creationId xmlns:a16="http://schemas.microsoft.com/office/drawing/2014/main" id="{223C0578-086D-D31A-E6F6-74C6F975434D}"/>
              </a:ext>
            </a:extLst>
          </p:cNvPr>
          <p:cNvCxnSpPr>
            <a:cxnSpLocks/>
          </p:cNvCxnSpPr>
          <p:nvPr/>
        </p:nvCxnSpPr>
        <p:spPr>
          <a:xfrm>
            <a:off x="7596479" y="4274934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5" name="Connecteur droit 2114">
            <a:extLst>
              <a:ext uri="{FF2B5EF4-FFF2-40B4-BE49-F238E27FC236}">
                <a16:creationId xmlns:a16="http://schemas.microsoft.com/office/drawing/2014/main" id="{39B44109-9891-2984-12C8-9AE867B2F947}"/>
              </a:ext>
            </a:extLst>
          </p:cNvPr>
          <p:cNvCxnSpPr>
            <a:cxnSpLocks/>
          </p:cNvCxnSpPr>
          <p:nvPr/>
        </p:nvCxnSpPr>
        <p:spPr>
          <a:xfrm>
            <a:off x="8119017" y="3948776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6" name="Connecteur droit 2115">
            <a:extLst>
              <a:ext uri="{FF2B5EF4-FFF2-40B4-BE49-F238E27FC236}">
                <a16:creationId xmlns:a16="http://schemas.microsoft.com/office/drawing/2014/main" id="{46A107EE-A186-8F62-093B-5B3AC6EE751C}"/>
              </a:ext>
            </a:extLst>
          </p:cNvPr>
          <p:cNvCxnSpPr>
            <a:cxnSpLocks/>
          </p:cNvCxnSpPr>
          <p:nvPr/>
        </p:nvCxnSpPr>
        <p:spPr>
          <a:xfrm>
            <a:off x="8659017" y="361769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7" name="Connecteur droit 2116">
            <a:extLst>
              <a:ext uri="{FF2B5EF4-FFF2-40B4-BE49-F238E27FC236}">
                <a16:creationId xmlns:a16="http://schemas.microsoft.com/office/drawing/2014/main" id="{98A4D67D-AA68-B7B1-45DA-E7F2DB4D3C23}"/>
              </a:ext>
            </a:extLst>
          </p:cNvPr>
          <p:cNvCxnSpPr>
            <a:cxnSpLocks/>
          </p:cNvCxnSpPr>
          <p:nvPr/>
        </p:nvCxnSpPr>
        <p:spPr>
          <a:xfrm>
            <a:off x="9176531" y="330715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Connecteur droit avec flèche 2119">
            <a:extLst>
              <a:ext uri="{FF2B5EF4-FFF2-40B4-BE49-F238E27FC236}">
                <a16:creationId xmlns:a16="http://schemas.microsoft.com/office/drawing/2014/main" id="{82A55DB0-1B85-EE7D-A671-5D9F38CF6962}"/>
              </a:ext>
            </a:extLst>
          </p:cNvPr>
          <p:cNvCxnSpPr>
            <a:cxnSpLocks/>
          </p:cNvCxnSpPr>
          <p:nvPr/>
        </p:nvCxnSpPr>
        <p:spPr>
          <a:xfrm flipH="1" flipV="1">
            <a:off x="7072599" y="5108343"/>
            <a:ext cx="523880" cy="4385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2" name="ZoneTexte 2121">
            <a:extLst>
              <a:ext uri="{FF2B5EF4-FFF2-40B4-BE49-F238E27FC236}">
                <a16:creationId xmlns:a16="http://schemas.microsoft.com/office/drawing/2014/main" id="{CD97A6FD-0A98-4DBC-0D85-B709E3F5BE1D}"/>
              </a:ext>
            </a:extLst>
          </p:cNvPr>
          <p:cNvSpPr txBox="1"/>
          <p:nvPr/>
        </p:nvSpPr>
        <p:spPr>
          <a:xfrm>
            <a:off x="6896001" y="5325212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70C0"/>
                </a:solidFill>
              </a:rPr>
              <a:t>quantum</a:t>
            </a:r>
          </a:p>
        </p:txBody>
      </p:sp>
      <p:sp>
        <p:nvSpPr>
          <p:cNvPr id="2123" name="ZoneTexte 2122">
            <a:extLst>
              <a:ext uri="{FF2B5EF4-FFF2-40B4-BE49-F238E27FC236}">
                <a16:creationId xmlns:a16="http://schemas.microsoft.com/office/drawing/2014/main" id="{9F59873D-59F4-7FE8-C21D-393F05A492F5}"/>
              </a:ext>
            </a:extLst>
          </p:cNvPr>
          <p:cNvSpPr txBox="1"/>
          <p:nvPr/>
        </p:nvSpPr>
        <p:spPr>
          <a:xfrm>
            <a:off x="4474310" y="5438584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0 0 0</a:t>
            </a:r>
          </a:p>
        </p:txBody>
      </p:sp>
      <p:sp>
        <p:nvSpPr>
          <p:cNvPr id="2124" name="ZoneTexte 2123">
            <a:extLst>
              <a:ext uri="{FF2B5EF4-FFF2-40B4-BE49-F238E27FC236}">
                <a16:creationId xmlns:a16="http://schemas.microsoft.com/office/drawing/2014/main" id="{2BD04433-3903-8BF9-ECCA-BF07EAD77212}"/>
              </a:ext>
            </a:extLst>
          </p:cNvPr>
          <p:cNvSpPr txBox="1"/>
          <p:nvPr/>
        </p:nvSpPr>
        <p:spPr>
          <a:xfrm>
            <a:off x="4467381" y="5118185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0 0 1</a:t>
            </a:r>
          </a:p>
        </p:txBody>
      </p:sp>
      <p:sp>
        <p:nvSpPr>
          <p:cNvPr id="2125" name="ZoneTexte 2124">
            <a:extLst>
              <a:ext uri="{FF2B5EF4-FFF2-40B4-BE49-F238E27FC236}">
                <a16:creationId xmlns:a16="http://schemas.microsoft.com/office/drawing/2014/main" id="{9728CD13-0976-2761-E728-5B8D460D9F02}"/>
              </a:ext>
            </a:extLst>
          </p:cNvPr>
          <p:cNvSpPr txBox="1"/>
          <p:nvPr/>
        </p:nvSpPr>
        <p:spPr>
          <a:xfrm>
            <a:off x="4467381" y="3826909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1 0 1</a:t>
            </a:r>
          </a:p>
        </p:txBody>
      </p:sp>
      <p:sp>
        <p:nvSpPr>
          <p:cNvPr id="2126" name="ZoneTexte 2125">
            <a:extLst>
              <a:ext uri="{FF2B5EF4-FFF2-40B4-BE49-F238E27FC236}">
                <a16:creationId xmlns:a16="http://schemas.microsoft.com/office/drawing/2014/main" id="{410000B4-5697-4859-FCE3-CAA2A4507423}"/>
              </a:ext>
            </a:extLst>
          </p:cNvPr>
          <p:cNvSpPr txBox="1"/>
          <p:nvPr/>
        </p:nvSpPr>
        <p:spPr>
          <a:xfrm>
            <a:off x="4474310" y="4456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0 1 1</a:t>
            </a:r>
          </a:p>
        </p:txBody>
      </p:sp>
      <p:sp>
        <p:nvSpPr>
          <p:cNvPr id="2127" name="ZoneTexte 2126">
            <a:extLst>
              <a:ext uri="{FF2B5EF4-FFF2-40B4-BE49-F238E27FC236}">
                <a16:creationId xmlns:a16="http://schemas.microsoft.com/office/drawing/2014/main" id="{A148D3EC-18F6-16C0-8398-ED10C841229E}"/>
              </a:ext>
            </a:extLst>
          </p:cNvPr>
          <p:cNvSpPr txBox="1"/>
          <p:nvPr/>
        </p:nvSpPr>
        <p:spPr>
          <a:xfrm>
            <a:off x="4467381" y="416083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1 0 0</a:t>
            </a:r>
          </a:p>
        </p:txBody>
      </p:sp>
      <p:sp>
        <p:nvSpPr>
          <p:cNvPr id="2128" name="ZoneTexte 2127">
            <a:extLst>
              <a:ext uri="{FF2B5EF4-FFF2-40B4-BE49-F238E27FC236}">
                <a16:creationId xmlns:a16="http://schemas.microsoft.com/office/drawing/2014/main" id="{75D03935-ACE3-82CD-2248-81352819EB80}"/>
              </a:ext>
            </a:extLst>
          </p:cNvPr>
          <p:cNvSpPr txBox="1"/>
          <p:nvPr/>
        </p:nvSpPr>
        <p:spPr>
          <a:xfrm>
            <a:off x="4470082" y="479027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0 1 0</a:t>
            </a:r>
          </a:p>
        </p:txBody>
      </p:sp>
      <p:sp>
        <p:nvSpPr>
          <p:cNvPr id="2129" name="ZoneTexte 2128">
            <a:extLst>
              <a:ext uri="{FF2B5EF4-FFF2-40B4-BE49-F238E27FC236}">
                <a16:creationId xmlns:a16="http://schemas.microsoft.com/office/drawing/2014/main" id="{2AFFB9FB-2359-25EC-E70A-62476CF36B99}"/>
              </a:ext>
            </a:extLst>
          </p:cNvPr>
          <p:cNvSpPr txBox="1"/>
          <p:nvPr/>
        </p:nvSpPr>
        <p:spPr>
          <a:xfrm>
            <a:off x="4467381" y="351546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1 1 0</a:t>
            </a:r>
          </a:p>
        </p:txBody>
      </p:sp>
      <p:sp>
        <p:nvSpPr>
          <p:cNvPr id="2130" name="ZoneTexte 2129">
            <a:extLst>
              <a:ext uri="{FF2B5EF4-FFF2-40B4-BE49-F238E27FC236}">
                <a16:creationId xmlns:a16="http://schemas.microsoft.com/office/drawing/2014/main" id="{00889B1F-25AD-F77E-D27C-93D342756985}"/>
              </a:ext>
            </a:extLst>
          </p:cNvPr>
          <p:cNvSpPr txBox="1"/>
          <p:nvPr/>
        </p:nvSpPr>
        <p:spPr>
          <a:xfrm>
            <a:off x="4470003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1 1 1</a:t>
            </a:r>
          </a:p>
        </p:txBody>
      </p:sp>
      <p:cxnSp>
        <p:nvCxnSpPr>
          <p:cNvPr id="2131" name="Connecteur droit avec flèche 2130">
            <a:extLst>
              <a:ext uri="{FF2B5EF4-FFF2-40B4-BE49-F238E27FC236}">
                <a16:creationId xmlns:a16="http://schemas.microsoft.com/office/drawing/2014/main" id="{F2E3C875-BD20-661D-8AEB-A796339FAA31}"/>
              </a:ext>
            </a:extLst>
          </p:cNvPr>
          <p:cNvCxnSpPr>
            <a:cxnSpLocks/>
          </p:cNvCxnSpPr>
          <p:nvPr/>
        </p:nvCxnSpPr>
        <p:spPr>
          <a:xfrm flipH="1" flipV="1">
            <a:off x="5436479" y="6297738"/>
            <a:ext cx="4275722" cy="8071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3" name="ZoneTexte 2132">
            <a:extLst>
              <a:ext uri="{FF2B5EF4-FFF2-40B4-BE49-F238E27FC236}">
                <a16:creationId xmlns:a16="http://schemas.microsoft.com/office/drawing/2014/main" id="{557044B3-5508-9748-8217-B30DC68A1729}"/>
              </a:ext>
            </a:extLst>
          </p:cNvPr>
          <p:cNvSpPr txBox="1"/>
          <p:nvPr/>
        </p:nvSpPr>
        <p:spPr>
          <a:xfrm>
            <a:off x="7056479" y="6367671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2060"/>
                </a:solidFill>
              </a:rPr>
              <a:t>Full </a:t>
            </a:r>
            <a:r>
              <a:rPr lang="fr-FR" sz="1100" dirty="0" err="1">
                <a:solidFill>
                  <a:srgbClr val="002060"/>
                </a:solidFill>
              </a:rPr>
              <a:t>Scale</a:t>
            </a:r>
            <a:endParaRPr lang="fr-FR" sz="1100" dirty="0">
              <a:solidFill>
                <a:srgbClr val="002060"/>
              </a:solidFill>
            </a:endParaRPr>
          </a:p>
        </p:txBody>
      </p:sp>
      <p:sp>
        <p:nvSpPr>
          <p:cNvPr id="2134" name="ZoneTexte 2133">
            <a:extLst>
              <a:ext uri="{FF2B5EF4-FFF2-40B4-BE49-F238E27FC236}">
                <a16:creationId xmlns:a16="http://schemas.microsoft.com/office/drawing/2014/main" id="{3B8598B3-26F0-FCB1-B9D1-1D6CF9044F3E}"/>
              </a:ext>
            </a:extLst>
          </p:cNvPr>
          <p:cNvSpPr txBox="1"/>
          <p:nvPr/>
        </p:nvSpPr>
        <p:spPr>
          <a:xfrm>
            <a:off x="4286069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b2 b1 b0</a:t>
            </a:r>
          </a:p>
        </p:txBody>
      </p:sp>
      <p:sp>
        <p:nvSpPr>
          <p:cNvPr id="2135" name="ZoneTexte 2134">
            <a:extLst>
              <a:ext uri="{FF2B5EF4-FFF2-40B4-BE49-F238E27FC236}">
                <a16:creationId xmlns:a16="http://schemas.microsoft.com/office/drawing/2014/main" id="{1252377E-8D3E-A328-7A59-E603308F0BD2}"/>
              </a:ext>
            </a:extLst>
          </p:cNvPr>
          <p:cNvSpPr txBox="1"/>
          <p:nvPr/>
        </p:nvSpPr>
        <p:spPr>
          <a:xfrm>
            <a:off x="10390707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 err="1">
                <a:solidFill>
                  <a:srgbClr val="0070C0"/>
                </a:solidFill>
              </a:rPr>
              <a:t>decimal</a:t>
            </a:r>
            <a:endParaRPr lang="fr-FR" sz="1100" b="1" dirty="0">
              <a:solidFill>
                <a:srgbClr val="0070C0"/>
              </a:solidFill>
            </a:endParaRPr>
          </a:p>
        </p:txBody>
      </p:sp>
      <p:sp>
        <p:nvSpPr>
          <p:cNvPr id="2136" name="ZoneTexte 2135">
            <a:extLst>
              <a:ext uri="{FF2B5EF4-FFF2-40B4-BE49-F238E27FC236}">
                <a16:creationId xmlns:a16="http://schemas.microsoft.com/office/drawing/2014/main" id="{B6C65CAD-1A11-E10E-6AAD-91250CACCC1C}"/>
              </a:ext>
            </a:extLst>
          </p:cNvPr>
          <p:cNvSpPr txBox="1"/>
          <p:nvPr/>
        </p:nvSpPr>
        <p:spPr>
          <a:xfrm>
            <a:off x="10585514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137" name="ZoneTexte 2136">
            <a:extLst>
              <a:ext uri="{FF2B5EF4-FFF2-40B4-BE49-F238E27FC236}">
                <a16:creationId xmlns:a16="http://schemas.microsoft.com/office/drawing/2014/main" id="{ED898A68-BBFA-1961-4D50-B7222ABBA5A8}"/>
              </a:ext>
            </a:extLst>
          </p:cNvPr>
          <p:cNvSpPr txBox="1"/>
          <p:nvPr/>
        </p:nvSpPr>
        <p:spPr>
          <a:xfrm>
            <a:off x="10595361" y="545359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38" name="ZoneTexte 2137">
            <a:extLst>
              <a:ext uri="{FF2B5EF4-FFF2-40B4-BE49-F238E27FC236}">
                <a16:creationId xmlns:a16="http://schemas.microsoft.com/office/drawing/2014/main" id="{4BBE603B-B35F-64FE-A1B4-A332F36FBA0F}"/>
              </a:ext>
            </a:extLst>
          </p:cNvPr>
          <p:cNvSpPr txBox="1"/>
          <p:nvPr/>
        </p:nvSpPr>
        <p:spPr>
          <a:xfrm>
            <a:off x="10595361" y="510530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139" name="ZoneTexte 2138">
            <a:extLst>
              <a:ext uri="{FF2B5EF4-FFF2-40B4-BE49-F238E27FC236}">
                <a16:creationId xmlns:a16="http://schemas.microsoft.com/office/drawing/2014/main" id="{3B9FC5F8-9F82-D1F3-F79F-EFE4D43CC42C}"/>
              </a:ext>
            </a:extLst>
          </p:cNvPr>
          <p:cNvSpPr txBox="1"/>
          <p:nvPr/>
        </p:nvSpPr>
        <p:spPr>
          <a:xfrm>
            <a:off x="10585514" y="479160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140" name="ZoneTexte 2139">
            <a:extLst>
              <a:ext uri="{FF2B5EF4-FFF2-40B4-BE49-F238E27FC236}">
                <a16:creationId xmlns:a16="http://schemas.microsoft.com/office/drawing/2014/main" id="{339A01F2-1A73-AC0C-91C4-29FD28731B69}"/>
              </a:ext>
            </a:extLst>
          </p:cNvPr>
          <p:cNvSpPr txBox="1"/>
          <p:nvPr/>
        </p:nvSpPr>
        <p:spPr>
          <a:xfrm>
            <a:off x="10585514" y="4478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141" name="ZoneTexte 2140">
            <a:extLst>
              <a:ext uri="{FF2B5EF4-FFF2-40B4-BE49-F238E27FC236}">
                <a16:creationId xmlns:a16="http://schemas.microsoft.com/office/drawing/2014/main" id="{5835096E-DD6D-07D2-3033-FBBF158A53C4}"/>
              </a:ext>
            </a:extLst>
          </p:cNvPr>
          <p:cNvSpPr txBox="1"/>
          <p:nvPr/>
        </p:nvSpPr>
        <p:spPr>
          <a:xfrm>
            <a:off x="10579072" y="415099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142" name="ZoneTexte 2141">
            <a:extLst>
              <a:ext uri="{FF2B5EF4-FFF2-40B4-BE49-F238E27FC236}">
                <a16:creationId xmlns:a16="http://schemas.microsoft.com/office/drawing/2014/main" id="{78AACF7D-99F6-EEBA-6FFC-75D83B7C720D}"/>
              </a:ext>
            </a:extLst>
          </p:cNvPr>
          <p:cNvSpPr txBox="1"/>
          <p:nvPr/>
        </p:nvSpPr>
        <p:spPr>
          <a:xfrm>
            <a:off x="10579072" y="3815810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143" name="ZoneTexte 2142">
            <a:extLst>
              <a:ext uri="{FF2B5EF4-FFF2-40B4-BE49-F238E27FC236}">
                <a16:creationId xmlns:a16="http://schemas.microsoft.com/office/drawing/2014/main" id="{67894032-D32C-8D86-0E5C-BDD372274DAC}"/>
              </a:ext>
            </a:extLst>
          </p:cNvPr>
          <p:cNvSpPr txBox="1"/>
          <p:nvPr/>
        </p:nvSpPr>
        <p:spPr>
          <a:xfrm>
            <a:off x="10586850" y="351085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6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2EAF8AB-E1C1-5817-68B7-35AB0751E794}"/>
              </a:ext>
            </a:extLst>
          </p:cNvPr>
          <p:cNvCxnSpPr>
            <a:cxnSpLocks/>
          </p:cNvCxnSpPr>
          <p:nvPr/>
        </p:nvCxnSpPr>
        <p:spPr>
          <a:xfrm>
            <a:off x="7060448" y="460962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7F36156-5E5D-20D8-76E0-A25B95D0702C}"/>
              </a:ext>
            </a:extLst>
          </p:cNvPr>
          <p:cNvCxnSpPr>
            <a:cxnSpLocks/>
          </p:cNvCxnSpPr>
          <p:nvPr/>
        </p:nvCxnSpPr>
        <p:spPr>
          <a:xfrm>
            <a:off x="7588917" y="460581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FF00296-54A1-36E4-0DC2-C51FB6F9A126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Quantification</a:t>
            </a:r>
          </a:p>
        </p:txBody>
      </p:sp>
    </p:spTree>
    <p:extLst>
      <p:ext uri="{BB962C8B-B14F-4D97-AF65-F5344CB8AC3E}">
        <p14:creationId xmlns:p14="http://schemas.microsoft.com/office/powerpoint/2010/main" val="3662398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80FD6871-0496-22FB-CCD9-99579E08E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53" y="2201411"/>
            <a:ext cx="8271299" cy="4200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How an </a:t>
            </a:r>
            <a:r>
              <a:rPr lang="fr-FR" sz="2000" b="1" dirty="0" err="1"/>
              <a:t>Analog</a:t>
            </a:r>
            <a:r>
              <a:rPr lang="fr-FR" sz="2000" b="1" dirty="0"/>
              <a:t> to Digital Converter </a:t>
            </a:r>
            <a:r>
              <a:rPr lang="fr-FR" sz="2000" b="1" dirty="0" err="1"/>
              <a:t>works</a:t>
            </a:r>
            <a:r>
              <a:rPr lang="fr-FR" sz="2000" b="1" dirty="0"/>
              <a:t> ?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9F08BD6-E8EF-DD0F-3826-EE1B20ED8D65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BC163550-1E5C-A081-F07B-E338C160675F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0FA05DC9-4F0F-9716-8D62-321EDA97354F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E3F0E3-710F-0307-4B1D-97248D05AE2F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CA1085E-420C-D560-7B78-FFABED7F480F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C10D7AD-D60B-8444-042C-EFB6F4578296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7FB1892D-E55D-5879-0278-367984CF8243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2063" name="Connecteur droit avec flèche 2062">
            <a:extLst>
              <a:ext uri="{FF2B5EF4-FFF2-40B4-BE49-F238E27FC236}">
                <a16:creationId xmlns:a16="http://schemas.microsoft.com/office/drawing/2014/main" id="{E7BEBCDA-047E-5299-7A5D-6F99BEE7C0BD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Connecteur droit avec flèche 2063">
            <a:extLst>
              <a:ext uri="{FF2B5EF4-FFF2-40B4-BE49-F238E27FC236}">
                <a16:creationId xmlns:a16="http://schemas.microsoft.com/office/drawing/2014/main" id="{49066133-5D3E-778C-9464-1B5030D34254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Connecteur droit avec flèche 2064">
            <a:extLst>
              <a:ext uri="{FF2B5EF4-FFF2-40B4-BE49-F238E27FC236}">
                <a16:creationId xmlns:a16="http://schemas.microsoft.com/office/drawing/2014/main" id="{B2385069-F8AD-0F69-D7A1-4FF38DBC1E05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Connecteur droit avec flèche 2065">
            <a:extLst>
              <a:ext uri="{FF2B5EF4-FFF2-40B4-BE49-F238E27FC236}">
                <a16:creationId xmlns:a16="http://schemas.microsoft.com/office/drawing/2014/main" id="{52314427-C2B0-7E70-07FC-054C27728191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Connecteur droit avec flèche 2067">
            <a:extLst>
              <a:ext uri="{FF2B5EF4-FFF2-40B4-BE49-F238E27FC236}">
                <a16:creationId xmlns:a16="http://schemas.microsoft.com/office/drawing/2014/main" id="{D31C5BFA-851B-EEB5-F892-527D1CF7ECD0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ZoneTexte 2069">
            <a:extLst>
              <a:ext uri="{FF2B5EF4-FFF2-40B4-BE49-F238E27FC236}">
                <a16:creationId xmlns:a16="http://schemas.microsoft.com/office/drawing/2014/main" id="{17ED27EF-180A-FF40-FEFF-CBDC20BCE559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2071" name="ZoneTexte 2070">
            <a:extLst>
              <a:ext uri="{FF2B5EF4-FFF2-40B4-BE49-F238E27FC236}">
                <a16:creationId xmlns:a16="http://schemas.microsoft.com/office/drawing/2014/main" id="{5322754D-8B25-CE3B-1369-E980D3D38B3A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2072" name="ZoneTexte 2071">
            <a:extLst>
              <a:ext uri="{FF2B5EF4-FFF2-40B4-BE49-F238E27FC236}">
                <a16:creationId xmlns:a16="http://schemas.microsoft.com/office/drawing/2014/main" id="{DACF0B2D-8248-7DA4-4C60-86E1C960581C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2073" name="ZoneTexte 2072">
            <a:extLst>
              <a:ext uri="{FF2B5EF4-FFF2-40B4-BE49-F238E27FC236}">
                <a16:creationId xmlns:a16="http://schemas.microsoft.com/office/drawing/2014/main" id="{473CF695-4E8B-7DC3-343A-F6220F7706C6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2074" name="ZoneTexte 2073">
            <a:extLst>
              <a:ext uri="{FF2B5EF4-FFF2-40B4-BE49-F238E27FC236}">
                <a16:creationId xmlns:a16="http://schemas.microsoft.com/office/drawing/2014/main" id="{5FE8B846-6AF0-E8FB-D5F2-FABE3F232101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F39F502A-46DF-5F9B-D183-E315AC882672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2076" name="Accolade fermante 2075">
            <a:extLst>
              <a:ext uri="{FF2B5EF4-FFF2-40B4-BE49-F238E27FC236}">
                <a16:creationId xmlns:a16="http://schemas.microsoft.com/office/drawing/2014/main" id="{DBEE0592-FF08-5D65-D55B-5252F83AAAA6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7" name="ZoneTexte 2076">
            <a:extLst>
              <a:ext uri="{FF2B5EF4-FFF2-40B4-BE49-F238E27FC236}">
                <a16:creationId xmlns:a16="http://schemas.microsoft.com/office/drawing/2014/main" id="{FDEC556A-8A07-7057-1080-366BC14CD801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A5D9B3F5-FBC7-5568-3060-8D2111859433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080" name="ZoneTexte 2079">
            <a:extLst>
              <a:ext uri="{FF2B5EF4-FFF2-40B4-BE49-F238E27FC236}">
                <a16:creationId xmlns:a16="http://schemas.microsoft.com/office/drawing/2014/main" id="{45641301-924A-1415-08F6-1ED73B7BE994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FF00296-54A1-36E4-0DC2-C51FB6F9A126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Quantification</a:t>
            </a:r>
          </a:p>
        </p:txBody>
      </p:sp>
    </p:spTree>
    <p:extLst>
      <p:ext uri="{BB962C8B-B14F-4D97-AF65-F5344CB8AC3E}">
        <p14:creationId xmlns:p14="http://schemas.microsoft.com/office/powerpoint/2010/main" val="294722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744AD9C-2635-4AD9-E2C7-8E3440EA4558}"/>
              </a:ext>
            </a:extLst>
          </p:cNvPr>
          <p:cNvSpPr/>
          <p:nvPr/>
        </p:nvSpPr>
        <p:spPr>
          <a:xfrm>
            <a:off x="4744459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Sampling and quantification of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9F08BD6-E8EF-DD0F-3826-EE1B20ED8D65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BC163550-1E5C-A081-F07B-E338C160675F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0FA05DC9-4F0F-9716-8D62-321EDA97354F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E3F0E3-710F-0307-4B1D-97248D05AE2F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CA1085E-420C-D560-7B78-FFABED7F480F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C10D7AD-D60B-8444-042C-EFB6F4578296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62113B1-ABA9-2F60-A2BF-8E77CD735474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14" name="Image 13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88C3B26C-9588-514C-1DEE-A75481C1C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55" y="1617694"/>
            <a:ext cx="1567697" cy="1167434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6FE6A7D-2833-4DD3-59DB-C278AC177050}"/>
              </a:ext>
            </a:extLst>
          </p:cNvPr>
          <p:cNvCxnSpPr/>
          <p:nvPr/>
        </p:nvCxnSpPr>
        <p:spPr>
          <a:xfrm>
            <a:off x="4125948" y="3685286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2510588-5BC1-65E6-CEA5-47284181D825}"/>
              </a:ext>
            </a:extLst>
          </p:cNvPr>
          <p:cNvCxnSpPr>
            <a:cxnSpLocks/>
          </p:cNvCxnSpPr>
          <p:nvPr/>
        </p:nvCxnSpPr>
        <p:spPr>
          <a:xfrm>
            <a:off x="4821859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A007511-C2D0-F944-6D34-2222F683DC9B}"/>
              </a:ext>
            </a:extLst>
          </p:cNvPr>
          <p:cNvCxnSpPr>
            <a:cxnSpLocks/>
          </p:cNvCxnSpPr>
          <p:nvPr/>
        </p:nvCxnSpPr>
        <p:spPr>
          <a:xfrm>
            <a:off x="494666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1C9757A-35C1-4E57-96BC-29F117AC05E5}"/>
              </a:ext>
            </a:extLst>
          </p:cNvPr>
          <p:cNvCxnSpPr>
            <a:cxnSpLocks/>
          </p:cNvCxnSpPr>
          <p:nvPr/>
        </p:nvCxnSpPr>
        <p:spPr>
          <a:xfrm>
            <a:off x="5071517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B968AA4-0F39-51B2-F43F-32CCA333ADE0}"/>
              </a:ext>
            </a:extLst>
          </p:cNvPr>
          <p:cNvCxnSpPr>
            <a:cxnSpLocks/>
          </p:cNvCxnSpPr>
          <p:nvPr/>
        </p:nvCxnSpPr>
        <p:spPr>
          <a:xfrm>
            <a:off x="5196263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2987AC2C-F296-8A00-17D4-BD11F25C56FB}"/>
              </a:ext>
            </a:extLst>
          </p:cNvPr>
          <p:cNvCxnSpPr>
            <a:cxnSpLocks/>
          </p:cNvCxnSpPr>
          <p:nvPr/>
        </p:nvCxnSpPr>
        <p:spPr>
          <a:xfrm>
            <a:off x="5320898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60FBA75-BE55-F933-99CE-AA0BCC7D196D}"/>
              </a:ext>
            </a:extLst>
          </p:cNvPr>
          <p:cNvCxnSpPr>
            <a:cxnSpLocks/>
          </p:cNvCxnSpPr>
          <p:nvPr/>
        </p:nvCxnSpPr>
        <p:spPr>
          <a:xfrm>
            <a:off x="544542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73C4A34-A630-E32A-7261-39BFE6933D0A}"/>
              </a:ext>
            </a:extLst>
          </p:cNvPr>
          <p:cNvCxnSpPr>
            <a:cxnSpLocks/>
          </p:cNvCxnSpPr>
          <p:nvPr/>
        </p:nvCxnSpPr>
        <p:spPr>
          <a:xfrm>
            <a:off x="5575482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74E749F-5DDA-58BE-8D16-9F42261CB523}"/>
              </a:ext>
            </a:extLst>
          </p:cNvPr>
          <p:cNvCxnSpPr>
            <a:cxnSpLocks/>
          </p:cNvCxnSpPr>
          <p:nvPr/>
        </p:nvCxnSpPr>
        <p:spPr>
          <a:xfrm>
            <a:off x="5700283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0FC31DE4-5B8E-3149-3A32-10901DDE408C}"/>
              </a:ext>
            </a:extLst>
          </p:cNvPr>
          <p:cNvCxnSpPr>
            <a:cxnSpLocks/>
          </p:cNvCxnSpPr>
          <p:nvPr/>
        </p:nvCxnSpPr>
        <p:spPr>
          <a:xfrm>
            <a:off x="582514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9282FC2-0A33-3ADF-FFB9-C2E5EC581600}"/>
              </a:ext>
            </a:extLst>
          </p:cNvPr>
          <p:cNvCxnSpPr>
            <a:cxnSpLocks/>
          </p:cNvCxnSpPr>
          <p:nvPr/>
        </p:nvCxnSpPr>
        <p:spPr>
          <a:xfrm>
            <a:off x="5949886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BE507D0-DDA0-B861-24AD-74D8CABF27A5}"/>
              </a:ext>
            </a:extLst>
          </p:cNvPr>
          <p:cNvCxnSpPr>
            <a:cxnSpLocks/>
          </p:cNvCxnSpPr>
          <p:nvPr/>
        </p:nvCxnSpPr>
        <p:spPr>
          <a:xfrm>
            <a:off x="6074521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DB05457-3DA1-FE5E-FFAC-D89E6122548D}"/>
              </a:ext>
            </a:extLst>
          </p:cNvPr>
          <p:cNvCxnSpPr>
            <a:cxnSpLocks/>
          </p:cNvCxnSpPr>
          <p:nvPr/>
        </p:nvCxnSpPr>
        <p:spPr>
          <a:xfrm>
            <a:off x="6199045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B2257E-C48E-A871-6EDF-042A571CBFB5}"/>
              </a:ext>
            </a:extLst>
          </p:cNvPr>
          <p:cNvSpPr/>
          <p:nvPr/>
        </p:nvSpPr>
        <p:spPr>
          <a:xfrm>
            <a:off x="5343341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1ACA7-7975-EF38-38C4-0056E122FB2E}"/>
              </a:ext>
            </a:extLst>
          </p:cNvPr>
          <p:cNvSpPr/>
          <p:nvPr/>
        </p:nvSpPr>
        <p:spPr>
          <a:xfrm>
            <a:off x="6030468" y="3945511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EC3104-BBA6-104A-53FD-CC1EFD90DE36}"/>
              </a:ext>
            </a:extLst>
          </p:cNvPr>
          <p:cNvSpPr/>
          <p:nvPr/>
        </p:nvSpPr>
        <p:spPr>
          <a:xfrm>
            <a:off x="6401302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D90FA3-8BC3-2901-F59E-3D06B0D80BDE}"/>
              </a:ext>
            </a:extLst>
          </p:cNvPr>
          <p:cNvSpPr/>
          <p:nvPr/>
        </p:nvSpPr>
        <p:spPr>
          <a:xfrm>
            <a:off x="7111486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DFE08F-05DE-CBB8-E5FB-F87CA435FDE8}"/>
              </a:ext>
            </a:extLst>
          </p:cNvPr>
          <p:cNvSpPr/>
          <p:nvPr/>
        </p:nvSpPr>
        <p:spPr>
          <a:xfrm>
            <a:off x="7651995" y="3945511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73F3A1-58C7-9BDE-5046-E6DBF9A35561}"/>
              </a:ext>
            </a:extLst>
          </p:cNvPr>
          <p:cNvSpPr/>
          <p:nvPr/>
        </p:nvSpPr>
        <p:spPr>
          <a:xfrm>
            <a:off x="8132566" y="3945511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245250A-07AC-80C3-6510-0B83CA090A49}"/>
              </a:ext>
            </a:extLst>
          </p:cNvPr>
          <p:cNvCxnSpPr>
            <a:cxnSpLocks/>
          </p:cNvCxnSpPr>
          <p:nvPr/>
        </p:nvCxnSpPr>
        <p:spPr>
          <a:xfrm>
            <a:off x="6323128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BD7C3BF-228B-6C45-114D-BE1267CD6C3E}"/>
              </a:ext>
            </a:extLst>
          </p:cNvPr>
          <p:cNvCxnSpPr>
            <a:cxnSpLocks/>
          </p:cNvCxnSpPr>
          <p:nvPr/>
        </p:nvCxnSpPr>
        <p:spPr>
          <a:xfrm>
            <a:off x="644792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40FDDBD2-5476-05B5-A5E0-B7721ABDFCEF}"/>
              </a:ext>
            </a:extLst>
          </p:cNvPr>
          <p:cNvCxnSpPr>
            <a:cxnSpLocks/>
          </p:cNvCxnSpPr>
          <p:nvPr/>
        </p:nvCxnSpPr>
        <p:spPr>
          <a:xfrm>
            <a:off x="6572786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59A60D62-DE22-918A-E0AA-4098A4C5A083}"/>
              </a:ext>
            </a:extLst>
          </p:cNvPr>
          <p:cNvCxnSpPr>
            <a:cxnSpLocks/>
          </p:cNvCxnSpPr>
          <p:nvPr/>
        </p:nvCxnSpPr>
        <p:spPr>
          <a:xfrm>
            <a:off x="6697532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CC51683-ECB4-2AC1-7AEC-387F55570CF0}"/>
              </a:ext>
            </a:extLst>
          </p:cNvPr>
          <p:cNvCxnSpPr>
            <a:cxnSpLocks/>
          </p:cNvCxnSpPr>
          <p:nvPr/>
        </p:nvCxnSpPr>
        <p:spPr>
          <a:xfrm>
            <a:off x="682216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D7AB4F3E-9DE6-A8B3-8855-3F80B9AEA215}"/>
              </a:ext>
            </a:extLst>
          </p:cNvPr>
          <p:cNvCxnSpPr>
            <a:cxnSpLocks/>
          </p:cNvCxnSpPr>
          <p:nvPr/>
        </p:nvCxnSpPr>
        <p:spPr>
          <a:xfrm>
            <a:off x="694669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C478BEA-421D-B02D-05F4-E5F3CDD08FC5}"/>
              </a:ext>
            </a:extLst>
          </p:cNvPr>
          <p:cNvCxnSpPr>
            <a:cxnSpLocks/>
          </p:cNvCxnSpPr>
          <p:nvPr/>
        </p:nvCxnSpPr>
        <p:spPr>
          <a:xfrm>
            <a:off x="7076751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41108CA2-0174-D052-D926-48FCEB6E2A3D}"/>
              </a:ext>
            </a:extLst>
          </p:cNvPr>
          <p:cNvCxnSpPr>
            <a:cxnSpLocks/>
          </p:cNvCxnSpPr>
          <p:nvPr/>
        </p:nvCxnSpPr>
        <p:spPr>
          <a:xfrm>
            <a:off x="720155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5C0A8FF-12B5-A0C3-D68B-A3C0B75215C7}"/>
              </a:ext>
            </a:extLst>
          </p:cNvPr>
          <p:cNvCxnSpPr>
            <a:cxnSpLocks/>
          </p:cNvCxnSpPr>
          <p:nvPr/>
        </p:nvCxnSpPr>
        <p:spPr>
          <a:xfrm>
            <a:off x="732640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D21149A3-B3D6-80D3-7853-A427B646979F}"/>
              </a:ext>
            </a:extLst>
          </p:cNvPr>
          <p:cNvCxnSpPr>
            <a:cxnSpLocks/>
          </p:cNvCxnSpPr>
          <p:nvPr/>
        </p:nvCxnSpPr>
        <p:spPr>
          <a:xfrm>
            <a:off x="7451155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27C34AB2-9971-3561-B13D-D8FFDC8F624B}"/>
              </a:ext>
            </a:extLst>
          </p:cNvPr>
          <p:cNvCxnSpPr>
            <a:cxnSpLocks/>
          </p:cNvCxnSpPr>
          <p:nvPr/>
        </p:nvCxnSpPr>
        <p:spPr>
          <a:xfrm>
            <a:off x="7575790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51FEFEB6-54B9-95AA-74EE-8347D7A05667}"/>
              </a:ext>
            </a:extLst>
          </p:cNvPr>
          <p:cNvCxnSpPr>
            <a:cxnSpLocks/>
          </p:cNvCxnSpPr>
          <p:nvPr/>
        </p:nvCxnSpPr>
        <p:spPr>
          <a:xfrm>
            <a:off x="770031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D6CECDDF-1223-C87E-1E9E-BDC4700E6241}"/>
              </a:ext>
            </a:extLst>
          </p:cNvPr>
          <p:cNvCxnSpPr>
            <a:cxnSpLocks/>
          </p:cNvCxnSpPr>
          <p:nvPr/>
        </p:nvCxnSpPr>
        <p:spPr>
          <a:xfrm>
            <a:off x="783202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96B77E6-A8F6-B1B2-126C-BAEF2BCEFF4E}"/>
              </a:ext>
            </a:extLst>
          </p:cNvPr>
          <p:cNvCxnSpPr>
            <a:cxnSpLocks/>
          </p:cNvCxnSpPr>
          <p:nvPr/>
        </p:nvCxnSpPr>
        <p:spPr>
          <a:xfrm>
            <a:off x="7956767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F367499-121C-E43D-FBEB-880E13C14D28}"/>
              </a:ext>
            </a:extLst>
          </p:cNvPr>
          <p:cNvCxnSpPr>
            <a:cxnSpLocks/>
          </p:cNvCxnSpPr>
          <p:nvPr/>
        </p:nvCxnSpPr>
        <p:spPr>
          <a:xfrm>
            <a:off x="8081402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BC54A445-1408-7196-6184-4AF598A5CBC0}"/>
              </a:ext>
            </a:extLst>
          </p:cNvPr>
          <p:cNvCxnSpPr>
            <a:cxnSpLocks/>
          </p:cNvCxnSpPr>
          <p:nvPr/>
        </p:nvCxnSpPr>
        <p:spPr>
          <a:xfrm>
            <a:off x="8205926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C8AE6EB-D800-BAC2-8A57-3F7813CB927B}"/>
              </a:ext>
            </a:extLst>
          </p:cNvPr>
          <p:cNvCxnSpPr>
            <a:cxnSpLocks/>
          </p:cNvCxnSpPr>
          <p:nvPr/>
        </p:nvCxnSpPr>
        <p:spPr>
          <a:xfrm>
            <a:off x="8335986" y="342637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7B5D5A9-F83F-2D13-EE21-F757771A65D5}"/>
              </a:ext>
            </a:extLst>
          </p:cNvPr>
          <p:cNvCxnSpPr>
            <a:cxnSpLocks/>
          </p:cNvCxnSpPr>
          <p:nvPr/>
        </p:nvCxnSpPr>
        <p:spPr>
          <a:xfrm>
            <a:off x="846078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69EA5E9C-E1A4-C379-8F7C-56F05AF2C633}"/>
              </a:ext>
            </a:extLst>
          </p:cNvPr>
          <p:cNvCxnSpPr>
            <a:cxnSpLocks/>
          </p:cNvCxnSpPr>
          <p:nvPr/>
        </p:nvCxnSpPr>
        <p:spPr>
          <a:xfrm>
            <a:off x="858564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B9753AA-C2F1-D638-E790-5129638A88A7}"/>
              </a:ext>
            </a:extLst>
          </p:cNvPr>
          <p:cNvCxnSpPr>
            <a:cxnSpLocks/>
          </p:cNvCxnSpPr>
          <p:nvPr/>
        </p:nvCxnSpPr>
        <p:spPr>
          <a:xfrm>
            <a:off x="8710390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9124C549-455B-6DAC-73F1-8B3953C0CB10}"/>
              </a:ext>
            </a:extLst>
          </p:cNvPr>
          <p:cNvCxnSpPr>
            <a:cxnSpLocks/>
          </p:cNvCxnSpPr>
          <p:nvPr/>
        </p:nvCxnSpPr>
        <p:spPr>
          <a:xfrm>
            <a:off x="8835025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9150F45-F9E3-3A1F-246A-9841CEB2E0EB}"/>
              </a:ext>
            </a:extLst>
          </p:cNvPr>
          <p:cNvCxnSpPr>
            <a:cxnSpLocks/>
          </p:cNvCxnSpPr>
          <p:nvPr/>
        </p:nvCxnSpPr>
        <p:spPr>
          <a:xfrm>
            <a:off x="8959549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6830A42-2E67-1DF8-1CC6-3623BED5519F}"/>
              </a:ext>
            </a:extLst>
          </p:cNvPr>
          <p:cNvSpPr/>
          <p:nvPr/>
        </p:nvSpPr>
        <p:spPr>
          <a:xfrm>
            <a:off x="4822024" y="343194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9A5102F-7C0A-73A0-62BA-FA2FF1715EAF}"/>
              </a:ext>
            </a:extLst>
          </p:cNvPr>
          <p:cNvSpPr/>
          <p:nvPr/>
        </p:nvSpPr>
        <p:spPr>
          <a:xfrm>
            <a:off x="4949398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3EE5DC-0F07-4BDB-D36A-2C38813FAA4B}"/>
              </a:ext>
            </a:extLst>
          </p:cNvPr>
          <p:cNvSpPr/>
          <p:nvPr/>
        </p:nvSpPr>
        <p:spPr>
          <a:xfrm>
            <a:off x="5077867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90585A-3C97-F2BA-A169-D8BA2CE2EBBB}"/>
              </a:ext>
            </a:extLst>
          </p:cNvPr>
          <p:cNvSpPr/>
          <p:nvPr/>
        </p:nvSpPr>
        <p:spPr>
          <a:xfrm>
            <a:off x="5449530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3F2EF71-4864-C47D-B978-75157020B5AF}"/>
              </a:ext>
            </a:extLst>
          </p:cNvPr>
          <p:cNvSpPr/>
          <p:nvPr/>
        </p:nvSpPr>
        <p:spPr>
          <a:xfrm>
            <a:off x="5577645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4F0134-15DA-4110-CA07-C4891A8BD903}"/>
              </a:ext>
            </a:extLst>
          </p:cNvPr>
          <p:cNvSpPr/>
          <p:nvPr/>
        </p:nvSpPr>
        <p:spPr>
          <a:xfrm>
            <a:off x="5703010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229D6C7-111E-3593-F891-364ACA113280}"/>
              </a:ext>
            </a:extLst>
          </p:cNvPr>
          <p:cNvSpPr/>
          <p:nvPr/>
        </p:nvSpPr>
        <p:spPr>
          <a:xfrm>
            <a:off x="6078196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057B1F-9FB1-8758-2578-FAA49D1F3191}"/>
              </a:ext>
            </a:extLst>
          </p:cNvPr>
          <p:cNvSpPr/>
          <p:nvPr/>
        </p:nvSpPr>
        <p:spPr>
          <a:xfrm>
            <a:off x="6448454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620430B-8BAC-DE65-7A92-CEEEC3CFF3D6}"/>
              </a:ext>
            </a:extLst>
          </p:cNvPr>
          <p:cNvSpPr/>
          <p:nvPr/>
        </p:nvSpPr>
        <p:spPr>
          <a:xfrm>
            <a:off x="6575220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7C2A7E2-D041-2E88-E6C0-5F4000A779B5}"/>
              </a:ext>
            </a:extLst>
          </p:cNvPr>
          <p:cNvSpPr/>
          <p:nvPr/>
        </p:nvSpPr>
        <p:spPr>
          <a:xfrm>
            <a:off x="6699766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FC04774-9815-EABE-A968-74329E7459FA}"/>
              </a:ext>
            </a:extLst>
          </p:cNvPr>
          <p:cNvSpPr/>
          <p:nvPr/>
        </p:nvSpPr>
        <p:spPr>
          <a:xfrm>
            <a:off x="7205551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A45BB27-DAAA-6CE8-4252-756EAAF052C6}"/>
              </a:ext>
            </a:extLst>
          </p:cNvPr>
          <p:cNvSpPr/>
          <p:nvPr/>
        </p:nvSpPr>
        <p:spPr>
          <a:xfrm>
            <a:off x="7335221" y="343449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F31655C-E502-D8BC-0181-8F3548D371CE}"/>
              </a:ext>
            </a:extLst>
          </p:cNvPr>
          <p:cNvSpPr/>
          <p:nvPr/>
        </p:nvSpPr>
        <p:spPr>
          <a:xfrm>
            <a:off x="7708824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C5C43A7-9332-5064-128B-E1231A77607C}"/>
              </a:ext>
            </a:extLst>
          </p:cNvPr>
          <p:cNvSpPr/>
          <p:nvPr/>
        </p:nvSpPr>
        <p:spPr>
          <a:xfrm>
            <a:off x="8209569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B1A23F3-F905-546D-04C7-631D108B4953}"/>
              </a:ext>
            </a:extLst>
          </p:cNvPr>
          <p:cNvSpPr/>
          <p:nvPr/>
        </p:nvSpPr>
        <p:spPr>
          <a:xfrm>
            <a:off x="8339407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B3C0FE6-B389-7CE1-7C4D-CC80738D5B00}"/>
              </a:ext>
            </a:extLst>
          </p:cNvPr>
          <p:cNvSpPr/>
          <p:nvPr/>
        </p:nvSpPr>
        <p:spPr>
          <a:xfrm>
            <a:off x="8465620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BCF938A-5D66-E7CF-680A-B7A34E3C2903}"/>
              </a:ext>
            </a:extLst>
          </p:cNvPr>
          <p:cNvSpPr/>
          <p:nvPr/>
        </p:nvSpPr>
        <p:spPr>
          <a:xfrm>
            <a:off x="8593475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215CB441-A75B-640B-C639-DFD04106D4B9}"/>
              </a:ext>
            </a:extLst>
          </p:cNvPr>
          <p:cNvCxnSpPr/>
          <p:nvPr/>
        </p:nvCxnSpPr>
        <p:spPr>
          <a:xfrm>
            <a:off x="4125837" y="6116831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547CA3A2-D904-A76B-472C-E95A1428F899}"/>
              </a:ext>
            </a:extLst>
          </p:cNvPr>
          <p:cNvCxnSpPr>
            <a:cxnSpLocks/>
          </p:cNvCxnSpPr>
          <p:nvPr/>
        </p:nvCxnSpPr>
        <p:spPr>
          <a:xfrm>
            <a:off x="4859848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3FB73A4E-F62B-489E-A8DD-C47B18839F5D}"/>
              </a:ext>
            </a:extLst>
          </p:cNvPr>
          <p:cNvCxnSpPr>
            <a:cxnSpLocks/>
          </p:cNvCxnSpPr>
          <p:nvPr/>
        </p:nvCxnSpPr>
        <p:spPr>
          <a:xfrm>
            <a:off x="5109506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8CF627C9-410C-8233-2FEB-89B570A75F07}"/>
              </a:ext>
            </a:extLst>
          </p:cNvPr>
          <p:cNvCxnSpPr>
            <a:cxnSpLocks/>
          </p:cNvCxnSpPr>
          <p:nvPr/>
        </p:nvCxnSpPr>
        <p:spPr>
          <a:xfrm>
            <a:off x="5358887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729EC310-744C-FB81-AE47-612DE2F6DC84}"/>
              </a:ext>
            </a:extLst>
          </p:cNvPr>
          <p:cNvCxnSpPr>
            <a:cxnSpLocks/>
          </p:cNvCxnSpPr>
          <p:nvPr/>
        </p:nvCxnSpPr>
        <p:spPr>
          <a:xfrm>
            <a:off x="5613471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238F2F82-CE48-9311-C271-1215CA1CDC2A}"/>
              </a:ext>
            </a:extLst>
          </p:cNvPr>
          <p:cNvCxnSpPr>
            <a:cxnSpLocks/>
          </p:cNvCxnSpPr>
          <p:nvPr/>
        </p:nvCxnSpPr>
        <p:spPr>
          <a:xfrm>
            <a:off x="5863129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E985047B-C5FE-84F3-EA56-9F0D7399B2F1}"/>
              </a:ext>
            </a:extLst>
          </p:cNvPr>
          <p:cNvCxnSpPr>
            <a:cxnSpLocks/>
          </p:cNvCxnSpPr>
          <p:nvPr/>
        </p:nvCxnSpPr>
        <p:spPr>
          <a:xfrm>
            <a:off x="6112510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49B5A2C3-68D3-C346-1A9F-C81748432B79}"/>
              </a:ext>
            </a:extLst>
          </p:cNvPr>
          <p:cNvCxnSpPr>
            <a:cxnSpLocks/>
          </p:cNvCxnSpPr>
          <p:nvPr/>
        </p:nvCxnSpPr>
        <p:spPr>
          <a:xfrm>
            <a:off x="6361117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88A31783-127C-6F6E-B56F-85F1DD08E673}"/>
              </a:ext>
            </a:extLst>
          </p:cNvPr>
          <p:cNvCxnSpPr>
            <a:cxnSpLocks/>
          </p:cNvCxnSpPr>
          <p:nvPr/>
        </p:nvCxnSpPr>
        <p:spPr>
          <a:xfrm>
            <a:off x="6610775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08846BF3-ED93-06E4-019C-9FA7E831FA32}"/>
              </a:ext>
            </a:extLst>
          </p:cNvPr>
          <p:cNvCxnSpPr>
            <a:cxnSpLocks/>
          </p:cNvCxnSpPr>
          <p:nvPr/>
        </p:nvCxnSpPr>
        <p:spPr>
          <a:xfrm>
            <a:off x="6860156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108055EE-8BAF-4D31-44C5-80F95E5550ED}"/>
              </a:ext>
            </a:extLst>
          </p:cNvPr>
          <p:cNvCxnSpPr>
            <a:cxnSpLocks/>
          </p:cNvCxnSpPr>
          <p:nvPr/>
        </p:nvCxnSpPr>
        <p:spPr>
          <a:xfrm>
            <a:off x="7114740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364476F8-2F79-C0A1-A236-4CB7028B45EC}"/>
              </a:ext>
            </a:extLst>
          </p:cNvPr>
          <p:cNvCxnSpPr>
            <a:cxnSpLocks/>
          </p:cNvCxnSpPr>
          <p:nvPr/>
        </p:nvCxnSpPr>
        <p:spPr>
          <a:xfrm>
            <a:off x="7364398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7D98765A-89F4-3343-B7A4-B7B2681152AD}"/>
              </a:ext>
            </a:extLst>
          </p:cNvPr>
          <p:cNvCxnSpPr>
            <a:cxnSpLocks/>
          </p:cNvCxnSpPr>
          <p:nvPr/>
        </p:nvCxnSpPr>
        <p:spPr>
          <a:xfrm>
            <a:off x="7613779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E7D77965-10A6-B85B-11B0-E17A95A074BA}"/>
              </a:ext>
            </a:extLst>
          </p:cNvPr>
          <p:cNvCxnSpPr>
            <a:cxnSpLocks/>
          </p:cNvCxnSpPr>
          <p:nvPr/>
        </p:nvCxnSpPr>
        <p:spPr>
          <a:xfrm>
            <a:off x="7870010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5D3675F6-93EE-CE5C-6F36-0FED9D6BF5F7}"/>
              </a:ext>
            </a:extLst>
          </p:cNvPr>
          <p:cNvCxnSpPr>
            <a:cxnSpLocks/>
          </p:cNvCxnSpPr>
          <p:nvPr/>
        </p:nvCxnSpPr>
        <p:spPr>
          <a:xfrm>
            <a:off x="8119391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1826881C-925A-40E0-DEA5-6B42B081532D}"/>
              </a:ext>
            </a:extLst>
          </p:cNvPr>
          <p:cNvCxnSpPr>
            <a:cxnSpLocks/>
          </p:cNvCxnSpPr>
          <p:nvPr/>
        </p:nvCxnSpPr>
        <p:spPr>
          <a:xfrm>
            <a:off x="8373975" y="563567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775103C4-7479-4B4B-359A-87E12119E014}"/>
              </a:ext>
            </a:extLst>
          </p:cNvPr>
          <p:cNvCxnSpPr>
            <a:cxnSpLocks/>
          </p:cNvCxnSpPr>
          <p:nvPr/>
        </p:nvCxnSpPr>
        <p:spPr>
          <a:xfrm>
            <a:off x="8623633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19ADD872-1113-37F6-7C20-2815EE22CAB0}"/>
              </a:ext>
            </a:extLst>
          </p:cNvPr>
          <p:cNvCxnSpPr>
            <a:cxnSpLocks/>
          </p:cNvCxnSpPr>
          <p:nvPr/>
        </p:nvCxnSpPr>
        <p:spPr>
          <a:xfrm>
            <a:off x="8873014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2BDD1F2-0CFA-0836-EC69-3FD14D6228E6}"/>
              </a:ext>
            </a:extLst>
          </p:cNvPr>
          <p:cNvSpPr/>
          <p:nvPr/>
        </p:nvSpPr>
        <p:spPr>
          <a:xfrm>
            <a:off x="4863670" y="61924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EE3550-6DAF-64BA-9521-537E4F66DC97}"/>
              </a:ext>
            </a:extLst>
          </p:cNvPr>
          <p:cNvSpPr/>
          <p:nvPr/>
        </p:nvSpPr>
        <p:spPr>
          <a:xfrm>
            <a:off x="5112725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7188F35-84E8-277B-620F-75FD1EAD7493}"/>
              </a:ext>
            </a:extLst>
          </p:cNvPr>
          <p:cNvSpPr/>
          <p:nvPr/>
        </p:nvSpPr>
        <p:spPr>
          <a:xfrm>
            <a:off x="5614841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1DE9AAC-E3DD-C312-9A45-3B9CFEE7E098}"/>
              </a:ext>
            </a:extLst>
          </p:cNvPr>
          <p:cNvSpPr/>
          <p:nvPr/>
        </p:nvSpPr>
        <p:spPr>
          <a:xfrm>
            <a:off x="6114540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C707924-9E43-DA86-1739-D64B341E5403}"/>
              </a:ext>
            </a:extLst>
          </p:cNvPr>
          <p:cNvSpPr/>
          <p:nvPr/>
        </p:nvSpPr>
        <p:spPr>
          <a:xfrm>
            <a:off x="6611734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E73BC9D-6BAD-3437-8F76-FAA5B819F6A1}"/>
              </a:ext>
            </a:extLst>
          </p:cNvPr>
          <p:cNvSpPr/>
          <p:nvPr/>
        </p:nvSpPr>
        <p:spPr>
          <a:xfrm>
            <a:off x="7369190" y="6193034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2986515-8EFC-E71B-52B8-2248C258A2E8}"/>
              </a:ext>
            </a:extLst>
          </p:cNvPr>
          <p:cNvSpPr/>
          <p:nvPr/>
        </p:nvSpPr>
        <p:spPr>
          <a:xfrm>
            <a:off x="8379813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409DB93-B2B6-1B7C-EEE3-D0B817254B8A}"/>
              </a:ext>
            </a:extLst>
          </p:cNvPr>
          <p:cNvSpPr/>
          <p:nvPr/>
        </p:nvSpPr>
        <p:spPr>
          <a:xfrm>
            <a:off x="8629360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6D28AF0-CBCA-C902-59E1-C8B931F21D8B}"/>
              </a:ext>
            </a:extLst>
          </p:cNvPr>
          <p:cNvSpPr/>
          <p:nvPr/>
        </p:nvSpPr>
        <p:spPr>
          <a:xfrm>
            <a:off x="5367049" y="61921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3" name="Connecteur droit 152">
            <a:extLst>
              <a:ext uri="{FF2B5EF4-FFF2-40B4-BE49-F238E27FC236}">
                <a16:creationId xmlns:a16="http://schemas.microsoft.com/office/drawing/2014/main" id="{14ECABB4-4542-8703-0E7D-06A59538D6ED}"/>
              </a:ext>
            </a:extLst>
          </p:cNvPr>
          <p:cNvCxnSpPr>
            <a:cxnSpLocks/>
          </p:cNvCxnSpPr>
          <p:nvPr/>
        </p:nvCxnSpPr>
        <p:spPr>
          <a:xfrm>
            <a:off x="4750767" y="2442798"/>
            <a:ext cx="0" cy="226693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ZoneTexte 154">
            <a:extLst>
              <a:ext uri="{FF2B5EF4-FFF2-40B4-BE49-F238E27FC236}">
                <a16:creationId xmlns:a16="http://schemas.microsoft.com/office/drawing/2014/main" id="{FB44C5E2-C38F-956D-6FB1-8240D66FAA1B}"/>
              </a:ext>
            </a:extLst>
          </p:cNvPr>
          <p:cNvSpPr txBox="1"/>
          <p:nvPr/>
        </p:nvSpPr>
        <p:spPr>
          <a:xfrm>
            <a:off x="4883594" y="2442798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Area of sampling</a:t>
            </a:r>
            <a:endParaRPr lang="fr-FR" sz="1200" dirty="0"/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6CDD28DA-B343-86BC-C850-E5263C133070}"/>
              </a:ext>
            </a:extLst>
          </p:cNvPr>
          <p:cNvSpPr txBox="1"/>
          <p:nvPr/>
        </p:nvSpPr>
        <p:spPr>
          <a:xfrm>
            <a:off x="4160811" y="2122590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Barcode to decode</a:t>
            </a:r>
            <a:endParaRPr lang="fr-FR" sz="1200" i="1" dirty="0"/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BC06EB69-841C-CEFF-2204-8B3DBA7CBA38}"/>
              </a:ext>
            </a:extLst>
          </p:cNvPr>
          <p:cNvSpPr txBox="1"/>
          <p:nvPr/>
        </p:nvSpPr>
        <p:spPr>
          <a:xfrm>
            <a:off x="9372524" y="5785669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2C8983DA-FB43-3053-118F-645441101F02}"/>
              </a:ext>
            </a:extLst>
          </p:cNvPr>
          <p:cNvSpPr txBox="1"/>
          <p:nvPr/>
        </p:nvSpPr>
        <p:spPr>
          <a:xfrm>
            <a:off x="9372524" y="3150629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D0FFCFD9-8C11-1A5D-DE69-D3D830F9A1F3}"/>
              </a:ext>
            </a:extLst>
          </p:cNvPr>
          <p:cNvSpPr/>
          <p:nvPr/>
        </p:nvSpPr>
        <p:spPr>
          <a:xfrm>
            <a:off x="4982765" y="5492530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3936B97F-9297-A936-F3F0-7F279BBD62C5}"/>
              </a:ext>
            </a:extLst>
          </p:cNvPr>
          <p:cNvSpPr/>
          <p:nvPr/>
        </p:nvSpPr>
        <p:spPr>
          <a:xfrm>
            <a:off x="7496956" y="5478527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 : coins arrondis 162">
            <a:extLst>
              <a:ext uri="{FF2B5EF4-FFF2-40B4-BE49-F238E27FC236}">
                <a16:creationId xmlns:a16="http://schemas.microsoft.com/office/drawing/2014/main" id="{882A4D14-EF12-A368-F522-28C72CDE4C7E}"/>
              </a:ext>
            </a:extLst>
          </p:cNvPr>
          <p:cNvSpPr/>
          <p:nvPr/>
        </p:nvSpPr>
        <p:spPr>
          <a:xfrm>
            <a:off x="357196" y="3140737"/>
            <a:ext cx="278947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 </a:t>
            </a:r>
            <a:r>
              <a:rPr lang="fr-FR" dirty="0" err="1"/>
              <a:t>theorem</a:t>
            </a:r>
            <a:endParaRPr lang="fr-FR" dirty="0"/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A598AA93-2050-00D7-E249-7568E76447BD}"/>
              </a:ext>
            </a:extLst>
          </p:cNvPr>
          <p:cNvSpPr txBox="1"/>
          <p:nvPr/>
        </p:nvSpPr>
        <p:spPr>
          <a:xfrm>
            <a:off x="272891" y="3533929"/>
            <a:ext cx="2891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0" i="1" dirty="0" err="1">
                <a:effectLst/>
                <a:latin typeface="+mj-lt"/>
              </a:rPr>
              <a:t>Nyquist</a:t>
            </a:r>
            <a:r>
              <a:rPr lang="fr-FR" sz="1200" b="0" i="1" dirty="0">
                <a:effectLst/>
                <a:latin typeface="+mj-lt"/>
              </a:rPr>
              <a:t>–Shannon sampling </a:t>
            </a:r>
            <a:r>
              <a:rPr lang="fr-FR" sz="1200" b="0" i="1" dirty="0" err="1">
                <a:effectLst/>
                <a:latin typeface="+mj-lt"/>
              </a:rPr>
              <a:t>theorem</a:t>
            </a:r>
            <a:endParaRPr lang="fr-FR" sz="1200" b="0" i="1" dirty="0">
              <a:effectLst/>
              <a:latin typeface="+mj-lt"/>
            </a:endParaRP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251F78B1-55E2-3213-C5D5-A482E9ACFDB7}"/>
              </a:ext>
            </a:extLst>
          </p:cNvPr>
          <p:cNvSpPr txBox="1"/>
          <p:nvPr/>
        </p:nvSpPr>
        <p:spPr>
          <a:xfrm>
            <a:off x="351319" y="3932423"/>
            <a:ext cx="2795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The sampling frequency must be equal to or </a:t>
            </a:r>
            <a:r>
              <a:rPr lang="en-US" sz="1600" b="1" dirty="0"/>
              <a:t>greater than twice</a:t>
            </a:r>
            <a:r>
              <a:rPr lang="en-US" sz="1600" dirty="0"/>
              <a:t> the frequency associated with the finest detail in the image (edges).</a:t>
            </a:r>
            <a:endParaRPr lang="fr-FR" sz="1600" dirty="0"/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2AFFE6D3-ECAD-8ECE-72CC-0BB8FE7F35FA}"/>
              </a:ext>
            </a:extLst>
          </p:cNvPr>
          <p:cNvSpPr txBox="1"/>
          <p:nvPr/>
        </p:nvSpPr>
        <p:spPr>
          <a:xfrm>
            <a:off x="344623" y="5442941"/>
            <a:ext cx="27953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i="1" dirty="0"/>
              <a:t>With a grid spacing of </a:t>
            </a:r>
            <a:r>
              <a:rPr lang="en-US" sz="1400" b="1" i="1" dirty="0"/>
              <a:t>d</a:t>
            </a:r>
            <a:r>
              <a:rPr lang="en-US" sz="1400" i="1" dirty="0"/>
              <a:t> , a periodic component with a period higher than </a:t>
            </a:r>
            <a:r>
              <a:rPr lang="en-US" sz="1400" b="1" i="1" dirty="0"/>
              <a:t>2.d</a:t>
            </a:r>
            <a:r>
              <a:rPr lang="en-US" sz="1400" i="1" dirty="0"/>
              <a:t> can be reconstructed.</a:t>
            </a:r>
            <a:endParaRPr lang="fr-FR" sz="1400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07BE8A-39EE-AC8E-510A-E64F3E6878C8}"/>
              </a:ext>
            </a:extLst>
          </p:cNvPr>
          <p:cNvSpPr txBox="1"/>
          <p:nvPr/>
        </p:nvSpPr>
        <p:spPr>
          <a:xfrm>
            <a:off x="7312771" y="1771554"/>
            <a:ext cx="244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https://barcode-coder.com/fr/specification-ean-13-102.html</a:t>
            </a:r>
          </a:p>
        </p:txBody>
      </p:sp>
    </p:spTree>
    <p:extLst>
      <p:ext uri="{BB962C8B-B14F-4D97-AF65-F5344CB8AC3E}">
        <p14:creationId xmlns:p14="http://schemas.microsoft.com/office/powerpoint/2010/main" val="3243239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Sampling and quantification of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9F08BD6-E8EF-DD0F-3826-EE1B20ED8D65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BC163550-1E5C-A081-F07B-E338C160675F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0FA05DC9-4F0F-9716-8D62-321EDA97354F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E3F0E3-710F-0307-4B1D-97248D05AE2F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CA1085E-420C-D560-7B78-FFABED7F480F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8C10D7AD-D60B-8444-042C-EFB6F4578296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62113B1-ABA9-2F60-A2BF-8E77CD735474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8" name="Image 7" descr="Une image contenant jouet, roue, circuit">
            <a:extLst>
              <a:ext uri="{FF2B5EF4-FFF2-40B4-BE49-F238E27FC236}">
                <a16:creationId xmlns:a16="http://schemas.microsoft.com/office/drawing/2014/main" id="{4C112161-E2CE-03F7-8431-C5B01E566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95" y="2201411"/>
            <a:ext cx="8426886" cy="42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7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210977DE-E102-D0BD-CED5-B8851F26D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89" y="1488658"/>
            <a:ext cx="4983278" cy="4402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: </a:t>
            </a:r>
            <a:r>
              <a:rPr lang="fr-FR" sz="2000" b="1" dirty="0" err="1"/>
              <a:t>array</a:t>
            </a:r>
            <a:r>
              <a:rPr lang="fr-FR" sz="2000" b="1" dirty="0"/>
              <a:t> of </a:t>
            </a:r>
            <a:r>
              <a:rPr lang="fr-FR" sz="2000" b="1" dirty="0" err="1"/>
              <a:t>small</a:t>
            </a:r>
            <a:r>
              <a:rPr lang="fr-FR" sz="2000" b="1" dirty="0"/>
              <a:t> </a:t>
            </a:r>
            <a:r>
              <a:rPr lang="fr-FR" sz="2000" b="1" dirty="0" err="1"/>
              <a:t>sensors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3C1747A-311E-04A6-E5A2-6109EAEE41B7}"/>
              </a:ext>
            </a:extLst>
          </p:cNvPr>
          <p:cNvSpPr txBox="1"/>
          <p:nvPr/>
        </p:nvSpPr>
        <p:spPr>
          <a:xfrm>
            <a:off x="432218" y="2142928"/>
            <a:ext cx="4602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The </a:t>
            </a:r>
            <a:r>
              <a:rPr lang="en-US" b="1" dirty="0"/>
              <a:t>number of different values </a:t>
            </a:r>
            <a:r>
              <a:rPr lang="en-US" dirty="0"/>
              <a:t>that can be represented by </a:t>
            </a:r>
            <a:r>
              <a:rPr lang="en-US" b="1" dirty="0"/>
              <a:t>10 bits </a:t>
            </a:r>
            <a:r>
              <a:rPr lang="en-US" dirty="0"/>
              <a:t>is </a:t>
            </a:r>
            <a:r>
              <a:rPr lang="en-US" b="1" dirty="0"/>
              <a:t>2</a:t>
            </a:r>
            <a:r>
              <a:rPr lang="en-US" b="1" baseline="30000" dirty="0"/>
              <a:t>10</a:t>
            </a:r>
            <a:r>
              <a:rPr lang="en-US" dirty="0"/>
              <a:t> </a:t>
            </a:r>
            <a:r>
              <a:rPr lang="en-US" b="1" dirty="0"/>
              <a:t>= 1024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4335E42-37A0-86EB-9021-E9AEB4BAEC26}"/>
              </a:ext>
            </a:extLst>
          </p:cNvPr>
          <p:cNvSpPr txBox="1"/>
          <p:nvPr/>
        </p:nvSpPr>
        <p:spPr>
          <a:xfrm>
            <a:off x="432218" y="3134474"/>
            <a:ext cx="4602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In a </a:t>
            </a:r>
            <a:r>
              <a:rPr lang="en-US" b="1" i="1" dirty="0"/>
              <a:t>Grayscale mode </a:t>
            </a:r>
            <a:r>
              <a:rPr lang="en-US" i="1" dirty="0"/>
              <a:t>:</a:t>
            </a:r>
          </a:p>
          <a:p>
            <a:pPr marL="285750" marR="0" indent="-285750" algn="just">
              <a:buFontTx/>
              <a:buChar char="-"/>
            </a:pPr>
            <a:r>
              <a:rPr lang="en-US" dirty="0"/>
              <a:t>a </a:t>
            </a:r>
            <a:r>
              <a:rPr lang="en-US" b="1" dirty="0"/>
              <a:t>black pixel </a:t>
            </a:r>
            <a:r>
              <a:rPr lang="en-US" dirty="0"/>
              <a:t>is represented by </a:t>
            </a:r>
            <a:r>
              <a:rPr lang="en-US" b="1" dirty="0"/>
              <a:t>0</a:t>
            </a:r>
            <a:r>
              <a:rPr lang="en-US" dirty="0"/>
              <a:t> </a:t>
            </a:r>
          </a:p>
          <a:p>
            <a:pPr marL="285750" marR="0" indent="-285750" algn="just">
              <a:buFontTx/>
              <a:buChar char="-"/>
            </a:pPr>
            <a:r>
              <a:rPr lang="en-US" dirty="0"/>
              <a:t>a </a:t>
            </a:r>
            <a:r>
              <a:rPr lang="en-US" b="1" dirty="0"/>
              <a:t>white pixel </a:t>
            </a:r>
            <a:r>
              <a:rPr lang="en-US" dirty="0"/>
              <a:t>is represented by </a:t>
            </a:r>
            <a:r>
              <a:rPr lang="en-US" b="1" dirty="0"/>
              <a:t>1023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3B4321-8903-311C-54A9-492EC67EBE45}"/>
              </a:ext>
            </a:extLst>
          </p:cNvPr>
          <p:cNvSpPr/>
          <p:nvPr/>
        </p:nvSpPr>
        <p:spPr>
          <a:xfrm>
            <a:off x="7748337" y="3082489"/>
            <a:ext cx="4165930" cy="24785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F7BB804-C1FB-78B1-B79B-49B94840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431" y="5617191"/>
            <a:ext cx="1350643" cy="10708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6536E8-2C1D-86C8-0B90-AA1463308D63}"/>
              </a:ext>
            </a:extLst>
          </p:cNvPr>
          <p:cNvSpPr/>
          <p:nvPr/>
        </p:nvSpPr>
        <p:spPr>
          <a:xfrm>
            <a:off x="7748337" y="3643953"/>
            <a:ext cx="4165930" cy="16765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F129882-C3EC-0BE9-DD72-04189CDE0C68}"/>
              </a:ext>
            </a:extLst>
          </p:cNvPr>
          <p:cNvSpPr txBox="1"/>
          <p:nvPr/>
        </p:nvSpPr>
        <p:spPr>
          <a:xfrm>
            <a:off x="432218" y="4894292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Full scale of the ADC is </a:t>
            </a:r>
            <a:r>
              <a:rPr lang="en-US" b="1" dirty="0"/>
              <a:t>12 </a:t>
            </a:r>
            <a:r>
              <a:rPr lang="en-US" b="1" dirty="0" err="1"/>
              <a:t>ke</a:t>
            </a:r>
            <a:r>
              <a:rPr lang="en-US" b="1" dirty="0"/>
              <a:t>-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326348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Inside a real camera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6B75A3-12B0-A050-4AAD-408A196A2B45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1A456-83C8-38FD-A224-093DC1E10E29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2A84D-B844-DE1A-2224-6663ABAD5FC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50748-E7CE-5644-991B-1C0500D0FE03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567E2-2502-5BDC-32A0-C0456DF4F9E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79E463-6F44-B4DF-3438-D2E22CF5E6B0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4780C-9AF2-5786-6E62-FE60365B5FC1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0D6B0B-0FE6-3727-0D2B-79BE6F7CA380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D6E294-7E08-6660-CF9F-7B29EC03C229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9D4D51-D445-ABE4-9048-1B318EB9EB2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B8B28C-2A2B-3E4A-3192-B5582E7CAF5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7517C-2484-9E07-6C2B-B8FCF78027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D5E0C-E8D3-A33C-3E06-C5CFA0749B7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232E3-15F3-F43E-71C5-36C0386DB22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DE20C-67F7-DA7D-0608-2146EFD6366D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E3B4-9E14-4519-FCAC-9345EE1C7E11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C2FBB-BD81-CBB7-059C-96629BF552A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2E8F0C-FAE3-AD01-8E83-AFB08D74978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C01B6-7016-23A9-8DA3-FD0B4DFA246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F62705-B73F-3369-3AA9-777D30FE6CD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AFC879-6E3C-1D61-407D-75E2C76EEB3F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4E44F-585A-3924-50B5-2169BE71B7CF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466A8D-E1B5-E057-A66C-159EC1B7BEC5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2983241-0518-D80F-8F75-10A68944554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BAE46A4-E43E-4B79-5FE5-B3ABFE6CC203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1171B-6C3D-259E-03C1-90E3A4B62A96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385C9E-6966-7A98-BC8F-0F5CE96DA1CD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317382-D216-8333-5519-E9735816FF33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33A0F2-D9E8-9F3A-9753-A983C5A7A441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E25937-448F-3F49-6DE3-07F53E3A0EEC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12215CB7-CFB1-23A9-C5AB-0144E01A7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081" y="1900750"/>
            <a:ext cx="6514148" cy="4124679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3E2F78A0-40BE-2101-37D0-06278D9E3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13" y="4411704"/>
            <a:ext cx="2035329" cy="1613725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F809F6FC-7B30-D538-4EB3-DFEC29D09B28}"/>
              </a:ext>
            </a:extLst>
          </p:cNvPr>
          <p:cNvSpPr txBox="1"/>
          <p:nvPr/>
        </p:nvSpPr>
        <p:spPr>
          <a:xfrm>
            <a:off x="705152" y="5991949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7333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Amount</a:t>
            </a:r>
            <a:r>
              <a:rPr lang="fr-FR" sz="2000" b="1" dirty="0"/>
              <a:t> of data per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6B75A3-12B0-A050-4AAD-408A196A2B45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1A456-83C8-38FD-A224-093DC1E10E29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2A84D-B844-DE1A-2224-6663ABAD5FC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50748-E7CE-5644-991B-1C0500D0FE03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567E2-2502-5BDC-32A0-C0456DF4F9E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79E463-6F44-B4DF-3438-D2E22CF5E6B0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4780C-9AF2-5786-6E62-FE60365B5FC1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0D6B0B-0FE6-3727-0D2B-79BE6F7CA380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D6E294-7E08-6660-CF9F-7B29EC03C229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9D4D51-D445-ABE4-9048-1B318EB9EB2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B8B28C-2A2B-3E4A-3192-B5582E7CAF5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7517C-2484-9E07-6C2B-B8FCF78027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D5E0C-E8D3-A33C-3E06-C5CFA0749B7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232E3-15F3-F43E-71C5-36C0386DB22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DE20C-67F7-DA7D-0608-2146EFD6366D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E3B4-9E14-4519-FCAC-9345EE1C7E11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C2FBB-BD81-CBB7-059C-96629BF552A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2E8F0C-FAE3-AD01-8E83-AFB08D74978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C01B6-7016-23A9-8DA3-FD0B4DFA246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F62705-B73F-3369-3AA9-777D30FE6CD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AFC879-6E3C-1D61-407D-75E2C76EEB3F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4E44F-585A-3924-50B5-2169BE71B7CF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466A8D-E1B5-E057-A66C-159EC1B7BEC5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2983241-0518-D80F-8F75-10A68944554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BAE46A4-E43E-4B79-5FE5-B3ABFE6CC203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1171B-6C3D-259E-03C1-90E3A4B62A96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385C9E-6966-7A98-BC8F-0F5CE96DA1CD}"/>
              </a:ext>
            </a:extLst>
          </p:cNvPr>
          <p:cNvSpPr>
            <a:spLocks/>
          </p:cNvSpPr>
          <p:nvPr/>
        </p:nvSpPr>
        <p:spPr>
          <a:xfrm>
            <a:off x="2657699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317382-D216-8333-5519-E9735816FF33}"/>
              </a:ext>
            </a:extLst>
          </p:cNvPr>
          <p:cNvSpPr>
            <a:spLocks/>
          </p:cNvSpPr>
          <p:nvPr/>
        </p:nvSpPr>
        <p:spPr>
          <a:xfrm>
            <a:off x="2657699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33A0F2-D9E8-9F3A-9753-A983C5A7A441}"/>
              </a:ext>
            </a:extLst>
          </p:cNvPr>
          <p:cNvSpPr>
            <a:spLocks/>
          </p:cNvSpPr>
          <p:nvPr/>
        </p:nvSpPr>
        <p:spPr>
          <a:xfrm>
            <a:off x="2657699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E25937-448F-3F49-6DE3-07F53E3A0EEC}"/>
              </a:ext>
            </a:extLst>
          </p:cNvPr>
          <p:cNvSpPr>
            <a:spLocks/>
          </p:cNvSpPr>
          <p:nvPr/>
        </p:nvSpPr>
        <p:spPr>
          <a:xfrm>
            <a:off x="2657699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D3F632-67C0-1BD4-83B9-13ADCAFC7622}"/>
              </a:ext>
            </a:extLst>
          </p:cNvPr>
          <p:cNvSpPr txBox="1"/>
          <p:nvPr/>
        </p:nvSpPr>
        <p:spPr>
          <a:xfrm>
            <a:off x="671213" y="3431660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542D9B-65F1-58B3-836E-719E1AB94C0F}"/>
              </a:ext>
            </a:extLst>
          </p:cNvPr>
          <p:cNvCxnSpPr>
            <a:cxnSpLocks/>
          </p:cNvCxnSpPr>
          <p:nvPr/>
        </p:nvCxnSpPr>
        <p:spPr>
          <a:xfrm>
            <a:off x="2413156" y="1935340"/>
            <a:ext cx="0" cy="949715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4D1031B-8971-0F75-2C93-DE28E2800A12}"/>
              </a:ext>
            </a:extLst>
          </p:cNvPr>
          <p:cNvCxnSpPr>
            <a:cxnSpLocks/>
          </p:cNvCxnSpPr>
          <p:nvPr/>
        </p:nvCxnSpPr>
        <p:spPr>
          <a:xfrm>
            <a:off x="1007231" y="2954142"/>
            <a:ext cx="1296637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41BDF70-3837-152D-8012-438DE0FBA992}"/>
              </a:ext>
            </a:extLst>
          </p:cNvPr>
          <p:cNvSpPr txBox="1"/>
          <p:nvPr/>
        </p:nvSpPr>
        <p:spPr>
          <a:xfrm>
            <a:off x="1317560" y="2926389"/>
            <a:ext cx="6759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h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444E6FF-34DB-6EA2-5B99-A5899DF6224A}"/>
              </a:ext>
            </a:extLst>
          </p:cNvPr>
          <p:cNvSpPr txBox="1"/>
          <p:nvPr/>
        </p:nvSpPr>
        <p:spPr>
          <a:xfrm>
            <a:off x="2181879" y="2281977"/>
            <a:ext cx="6759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50BF2B4-72B8-C2AC-F9DE-508D5468FEC5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03FE3FE-2A08-AFAD-7758-4730A225FE4F}"/>
              </a:ext>
            </a:extLst>
          </p:cNvPr>
          <p:cNvCxnSpPr>
            <a:cxnSpLocks/>
          </p:cNvCxnSpPr>
          <p:nvPr/>
        </p:nvCxnSpPr>
        <p:spPr>
          <a:xfrm>
            <a:off x="2953928" y="2290619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4EE813A-F2F2-DF52-06F8-C42CFA7E8A6C}"/>
              </a:ext>
            </a:extLst>
          </p:cNvPr>
          <p:cNvSpPr txBox="1"/>
          <p:nvPr/>
        </p:nvSpPr>
        <p:spPr>
          <a:xfrm>
            <a:off x="2875947" y="1971138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969479C-DF7B-FF52-EEFB-5435A195DA01}"/>
              </a:ext>
            </a:extLst>
          </p:cNvPr>
          <p:cNvSpPr txBox="1"/>
          <p:nvPr/>
        </p:nvSpPr>
        <p:spPr>
          <a:xfrm>
            <a:off x="681488" y="4063259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image has a total amount of binary data :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56EC18-2D40-94BC-FFD7-C159207777CD}"/>
              </a:ext>
            </a:extLst>
          </p:cNvPr>
          <p:cNvSpPr txBox="1"/>
          <p:nvPr/>
        </p:nvSpPr>
        <p:spPr>
          <a:xfrm>
            <a:off x="681488" y="4541790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b="1" dirty="0"/>
              <a:t>Nb of data </a:t>
            </a:r>
            <a:r>
              <a:rPr lang="en-US" dirty="0"/>
              <a:t>(bits) = </a:t>
            </a:r>
            <a:r>
              <a:rPr lang="en-US" b="1" dirty="0"/>
              <a:t>Nb of pixels </a:t>
            </a:r>
            <a:r>
              <a:rPr lang="en-US" dirty="0"/>
              <a:t>x </a:t>
            </a:r>
            <a:r>
              <a:rPr lang="en-US" b="1" dirty="0"/>
              <a:t>n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106056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Amount</a:t>
            </a:r>
            <a:r>
              <a:rPr lang="fr-FR" sz="2000" b="1" dirty="0"/>
              <a:t> of data per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6B75A3-12B0-A050-4AAD-408A196A2B45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1A456-83C8-38FD-A224-093DC1E10E29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2A84D-B844-DE1A-2224-6663ABAD5FC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50748-E7CE-5644-991B-1C0500D0FE03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567E2-2502-5BDC-32A0-C0456DF4F9E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79E463-6F44-B4DF-3438-D2E22CF5E6B0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4780C-9AF2-5786-6E62-FE60365B5FC1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0D6B0B-0FE6-3727-0D2B-79BE6F7CA380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D6E294-7E08-6660-CF9F-7B29EC03C229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9D4D51-D445-ABE4-9048-1B318EB9EB2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B8B28C-2A2B-3E4A-3192-B5582E7CAF5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7517C-2484-9E07-6C2B-B8FCF78027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D5E0C-E8D3-A33C-3E06-C5CFA0749B7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232E3-15F3-F43E-71C5-36C0386DB22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DE20C-67F7-DA7D-0608-2146EFD6366D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E3B4-9E14-4519-FCAC-9345EE1C7E11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C2FBB-BD81-CBB7-059C-96629BF552A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2E8F0C-FAE3-AD01-8E83-AFB08D74978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C01B6-7016-23A9-8DA3-FD0B4DFA246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F62705-B73F-3369-3AA9-777D30FE6CD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AFC879-6E3C-1D61-407D-75E2C76EEB3F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4E44F-585A-3924-50B5-2169BE71B7CF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466A8D-E1B5-E057-A66C-159EC1B7BEC5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2983241-0518-D80F-8F75-10A68944554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BAE46A4-E43E-4B79-5FE5-B3ABFE6CC203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1171B-6C3D-259E-03C1-90E3A4B62A96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385C9E-6966-7A98-BC8F-0F5CE96DA1CD}"/>
              </a:ext>
            </a:extLst>
          </p:cNvPr>
          <p:cNvSpPr>
            <a:spLocks/>
          </p:cNvSpPr>
          <p:nvPr/>
        </p:nvSpPr>
        <p:spPr>
          <a:xfrm>
            <a:off x="2657699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317382-D216-8333-5519-E9735816FF33}"/>
              </a:ext>
            </a:extLst>
          </p:cNvPr>
          <p:cNvSpPr>
            <a:spLocks/>
          </p:cNvSpPr>
          <p:nvPr/>
        </p:nvSpPr>
        <p:spPr>
          <a:xfrm>
            <a:off x="2657699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33A0F2-D9E8-9F3A-9753-A983C5A7A441}"/>
              </a:ext>
            </a:extLst>
          </p:cNvPr>
          <p:cNvSpPr>
            <a:spLocks/>
          </p:cNvSpPr>
          <p:nvPr/>
        </p:nvSpPr>
        <p:spPr>
          <a:xfrm>
            <a:off x="2657699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E25937-448F-3F49-6DE3-07F53E3A0EEC}"/>
              </a:ext>
            </a:extLst>
          </p:cNvPr>
          <p:cNvSpPr>
            <a:spLocks/>
          </p:cNvSpPr>
          <p:nvPr/>
        </p:nvSpPr>
        <p:spPr>
          <a:xfrm>
            <a:off x="2657699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D3F632-67C0-1BD4-83B9-13ADCAFC7622}"/>
              </a:ext>
            </a:extLst>
          </p:cNvPr>
          <p:cNvSpPr txBox="1"/>
          <p:nvPr/>
        </p:nvSpPr>
        <p:spPr>
          <a:xfrm>
            <a:off x="671213" y="3431660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6542D9B-65F1-58B3-836E-719E1AB94C0F}"/>
              </a:ext>
            </a:extLst>
          </p:cNvPr>
          <p:cNvCxnSpPr>
            <a:cxnSpLocks/>
          </p:cNvCxnSpPr>
          <p:nvPr/>
        </p:nvCxnSpPr>
        <p:spPr>
          <a:xfrm>
            <a:off x="2413156" y="1935340"/>
            <a:ext cx="0" cy="949715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4D1031B-8971-0F75-2C93-DE28E2800A12}"/>
              </a:ext>
            </a:extLst>
          </p:cNvPr>
          <p:cNvCxnSpPr>
            <a:cxnSpLocks/>
          </p:cNvCxnSpPr>
          <p:nvPr/>
        </p:nvCxnSpPr>
        <p:spPr>
          <a:xfrm>
            <a:off x="1007231" y="2954142"/>
            <a:ext cx="1296637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41BDF70-3837-152D-8012-438DE0FBA992}"/>
              </a:ext>
            </a:extLst>
          </p:cNvPr>
          <p:cNvSpPr txBox="1"/>
          <p:nvPr/>
        </p:nvSpPr>
        <p:spPr>
          <a:xfrm>
            <a:off x="1317560" y="2926389"/>
            <a:ext cx="6759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h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444E6FF-34DB-6EA2-5B99-A5899DF6224A}"/>
              </a:ext>
            </a:extLst>
          </p:cNvPr>
          <p:cNvSpPr txBox="1"/>
          <p:nvPr/>
        </p:nvSpPr>
        <p:spPr>
          <a:xfrm>
            <a:off x="2181879" y="2281977"/>
            <a:ext cx="6759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50BF2B4-72B8-C2AC-F9DE-508D5468FEC5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03FE3FE-2A08-AFAD-7758-4730A225FE4F}"/>
              </a:ext>
            </a:extLst>
          </p:cNvPr>
          <p:cNvCxnSpPr>
            <a:cxnSpLocks/>
          </p:cNvCxnSpPr>
          <p:nvPr/>
        </p:nvCxnSpPr>
        <p:spPr>
          <a:xfrm>
            <a:off x="2953928" y="2290619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4EE813A-F2F2-DF52-06F8-C42CFA7E8A6C}"/>
              </a:ext>
            </a:extLst>
          </p:cNvPr>
          <p:cNvSpPr txBox="1"/>
          <p:nvPr/>
        </p:nvSpPr>
        <p:spPr>
          <a:xfrm>
            <a:off x="2875947" y="1971138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969479C-DF7B-FF52-EEFB-5435A195DA01}"/>
              </a:ext>
            </a:extLst>
          </p:cNvPr>
          <p:cNvSpPr txBox="1"/>
          <p:nvPr/>
        </p:nvSpPr>
        <p:spPr>
          <a:xfrm>
            <a:off x="681488" y="4063259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image has a total amount of binary data :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256EC18-2D40-94BC-FFD7-C159207777CD}"/>
              </a:ext>
            </a:extLst>
          </p:cNvPr>
          <p:cNvSpPr txBox="1"/>
          <p:nvPr/>
        </p:nvSpPr>
        <p:spPr>
          <a:xfrm>
            <a:off x="681488" y="4541790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b="1" dirty="0"/>
              <a:t>Nb of data </a:t>
            </a:r>
            <a:r>
              <a:rPr lang="en-US" dirty="0"/>
              <a:t>(bits) = </a:t>
            </a:r>
            <a:r>
              <a:rPr lang="en-US" b="1" dirty="0"/>
              <a:t>Nb of pixels </a:t>
            </a:r>
            <a:r>
              <a:rPr lang="en-US" dirty="0"/>
              <a:t>x </a:t>
            </a:r>
            <a:r>
              <a:rPr lang="en-US" b="1" dirty="0"/>
              <a:t>n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CFAE5C7-FCB7-83B1-B2D2-5CFC524C91FA}"/>
              </a:ext>
            </a:extLst>
          </p:cNvPr>
          <p:cNvSpPr txBox="1"/>
          <p:nvPr/>
        </p:nvSpPr>
        <p:spPr>
          <a:xfrm>
            <a:off x="3793924" y="2575619"/>
            <a:ext cx="2881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600" b="1" dirty="0">
                <a:solidFill>
                  <a:srgbClr val="00B0F0"/>
                </a:solidFill>
              </a:rPr>
              <a:t>Nb of pixels </a:t>
            </a:r>
            <a:r>
              <a:rPr lang="en-US" sz="1600" dirty="0">
                <a:solidFill>
                  <a:srgbClr val="00B0F0"/>
                </a:solidFill>
              </a:rPr>
              <a:t>= </a:t>
            </a:r>
            <a:r>
              <a:rPr lang="en-US" sz="1600" b="1" dirty="0">
                <a:solidFill>
                  <a:srgbClr val="00B0F0"/>
                </a:solidFill>
              </a:rPr>
              <a:t>1280</a:t>
            </a:r>
            <a:r>
              <a:rPr lang="en-US" sz="1600" dirty="0">
                <a:solidFill>
                  <a:srgbClr val="00B0F0"/>
                </a:solidFill>
              </a:rPr>
              <a:t> x </a:t>
            </a:r>
            <a:r>
              <a:rPr lang="en-US" sz="1600" b="1" dirty="0">
                <a:solidFill>
                  <a:srgbClr val="00B0F0"/>
                </a:solidFill>
              </a:rPr>
              <a:t>1024</a:t>
            </a:r>
            <a:endParaRPr lang="fr-FR" b="1" i="0" u="none" strike="noStrike" dirty="0">
              <a:solidFill>
                <a:srgbClr val="00B0F0"/>
              </a:solidFill>
              <a:latin typeface="FreeSans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1C96BC2-213F-50D5-7D3B-6445C46FD9CF}"/>
              </a:ext>
            </a:extLst>
          </p:cNvPr>
          <p:cNvSpPr txBox="1"/>
          <p:nvPr/>
        </p:nvSpPr>
        <p:spPr>
          <a:xfrm>
            <a:off x="1912722" y="5092331"/>
            <a:ext cx="4853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>
                <a:solidFill>
                  <a:srgbClr val="00B0F0"/>
                </a:solidFill>
              </a:rPr>
              <a:t>Nb of data </a:t>
            </a:r>
            <a:r>
              <a:rPr lang="en-US" dirty="0">
                <a:solidFill>
                  <a:srgbClr val="00B0F0"/>
                </a:solidFill>
              </a:rPr>
              <a:t>(bits) 	= </a:t>
            </a:r>
            <a:r>
              <a:rPr lang="en-US" b="1" dirty="0">
                <a:solidFill>
                  <a:srgbClr val="00B0F0"/>
                </a:solidFill>
              </a:rPr>
              <a:t>1280</a:t>
            </a:r>
            <a:r>
              <a:rPr lang="en-US" dirty="0">
                <a:solidFill>
                  <a:srgbClr val="00B0F0"/>
                </a:solidFill>
              </a:rPr>
              <a:t> x </a:t>
            </a:r>
            <a:r>
              <a:rPr lang="en-US" b="1" dirty="0">
                <a:solidFill>
                  <a:srgbClr val="00B0F0"/>
                </a:solidFill>
              </a:rPr>
              <a:t>1024 </a:t>
            </a:r>
            <a:r>
              <a:rPr lang="en-US" dirty="0">
                <a:solidFill>
                  <a:srgbClr val="00B0F0"/>
                </a:solidFill>
              </a:rPr>
              <a:t>x </a:t>
            </a:r>
            <a:r>
              <a:rPr lang="en-US" b="1" dirty="0">
                <a:solidFill>
                  <a:srgbClr val="00B0F0"/>
                </a:solidFill>
              </a:rPr>
              <a:t>10 </a:t>
            </a:r>
          </a:p>
          <a:p>
            <a:pPr marR="0" algn="just"/>
            <a:r>
              <a:rPr lang="en-US" b="1" dirty="0">
                <a:solidFill>
                  <a:srgbClr val="00B0F0"/>
                </a:solidFill>
              </a:rPr>
              <a:t>				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b="1" dirty="0">
                <a:solidFill>
                  <a:srgbClr val="00B0F0"/>
                </a:solidFill>
              </a:rPr>
              <a:t> 13 107 200 </a:t>
            </a:r>
            <a:r>
              <a:rPr lang="en-US" dirty="0">
                <a:solidFill>
                  <a:srgbClr val="00B0F0"/>
                </a:solidFill>
              </a:rPr>
              <a:t>bits </a:t>
            </a:r>
            <a:endParaRPr lang="fr-FR" sz="2000" i="0" u="none" strike="noStrike" dirty="0">
              <a:solidFill>
                <a:srgbClr val="00B0F0"/>
              </a:solidFill>
              <a:latin typeface="FreeSans"/>
            </a:endParaRP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CEDDE46E-7F8F-E028-FC7D-0E66E95B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989" y="1488658"/>
            <a:ext cx="4983278" cy="440200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AB1DBCA-44E6-03CC-AE69-B1BD2282F623}"/>
              </a:ext>
            </a:extLst>
          </p:cNvPr>
          <p:cNvSpPr/>
          <p:nvPr/>
        </p:nvSpPr>
        <p:spPr>
          <a:xfrm>
            <a:off x="7777212" y="1869701"/>
            <a:ext cx="4118588" cy="24785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819CA73D-A803-5D17-939E-8FABA8594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431" y="5617191"/>
            <a:ext cx="1350643" cy="1070867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11DEF7D-A0A4-B461-1017-2C1D67A89E6A}"/>
              </a:ext>
            </a:extLst>
          </p:cNvPr>
          <p:cNvSpPr/>
          <p:nvPr/>
        </p:nvSpPr>
        <p:spPr>
          <a:xfrm>
            <a:off x="7777212" y="3110742"/>
            <a:ext cx="4118588" cy="171473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56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3E83413-411E-B765-F89F-ABE00CEC80B5}"/>
              </a:ext>
            </a:extLst>
          </p:cNvPr>
          <p:cNvSpPr/>
          <p:nvPr/>
        </p:nvSpPr>
        <p:spPr>
          <a:xfrm>
            <a:off x="345439" y="4815840"/>
            <a:ext cx="10605815" cy="14191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Frame rate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1A8B639-D0BE-AE55-8807-8AFA6E1AA8D1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Frame rate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5222433-59BF-8D64-9C59-D61616298347}"/>
              </a:ext>
            </a:extLst>
          </p:cNvPr>
          <p:cNvSpPr txBox="1"/>
          <p:nvPr/>
        </p:nvSpPr>
        <p:spPr>
          <a:xfrm>
            <a:off x="681488" y="1797579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image has a total amount of binary data :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D76049-438F-38C3-59EB-720EC5404914}"/>
              </a:ext>
            </a:extLst>
          </p:cNvPr>
          <p:cNvSpPr txBox="1"/>
          <p:nvPr/>
        </p:nvSpPr>
        <p:spPr>
          <a:xfrm>
            <a:off x="681488" y="2276110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b="1" dirty="0"/>
              <a:t>Nb of data </a:t>
            </a:r>
            <a:r>
              <a:rPr lang="en-US" dirty="0"/>
              <a:t>(bits) = </a:t>
            </a:r>
            <a:r>
              <a:rPr lang="en-US" b="1" dirty="0"/>
              <a:t>Nb of pixels </a:t>
            </a:r>
            <a:r>
              <a:rPr lang="en-US" dirty="0"/>
              <a:t>x </a:t>
            </a:r>
            <a:r>
              <a:rPr lang="en-US" b="1" dirty="0"/>
              <a:t>n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60FF9AB-C9D3-A814-F850-8F79DDB546F5}"/>
              </a:ext>
            </a:extLst>
          </p:cNvPr>
          <p:cNvSpPr txBox="1"/>
          <p:nvPr/>
        </p:nvSpPr>
        <p:spPr>
          <a:xfrm>
            <a:off x="681488" y="3244334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The amount of data per second :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A00C7BC-9B7A-3B6D-1292-F30B11F1865D}"/>
              </a:ext>
            </a:extLst>
          </p:cNvPr>
          <p:cNvSpPr txBox="1"/>
          <p:nvPr/>
        </p:nvSpPr>
        <p:spPr>
          <a:xfrm>
            <a:off x="681488" y="3722865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b="1" dirty="0"/>
              <a:t>Nb of data per s </a:t>
            </a:r>
            <a:r>
              <a:rPr lang="en-US" dirty="0"/>
              <a:t>(bits/s) = </a:t>
            </a:r>
            <a:r>
              <a:rPr lang="en-US" b="1" dirty="0"/>
              <a:t>Nb of data </a:t>
            </a:r>
            <a:r>
              <a:rPr lang="en-US" dirty="0"/>
              <a:t>(bits) x </a:t>
            </a:r>
            <a:r>
              <a:rPr lang="en-US" b="1" dirty="0"/>
              <a:t>FPS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53CCF9B-94FD-2077-4718-6D0361A15523}"/>
              </a:ext>
            </a:extLst>
          </p:cNvPr>
          <p:cNvSpPr txBox="1"/>
          <p:nvPr/>
        </p:nvSpPr>
        <p:spPr>
          <a:xfrm>
            <a:off x="1016768" y="5719186"/>
            <a:ext cx="948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>
                <a:solidFill>
                  <a:srgbClr val="00B0F0"/>
                </a:solidFill>
              </a:rPr>
              <a:t>Nb of data per s </a:t>
            </a:r>
            <a:r>
              <a:rPr lang="en-US" dirty="0">
                <a:solidFill>
                  <a:srgbClr val="00B0F0"/>
                </a:solidFill>
              </a:rPr>
              <a:t>(bits/s) = </a:t>
            </a:r>
            <a:r>
              <a:rPr lang="en-US" b="1" dirty="0">
                <a:solidFill>
                  <a:srgbClr val="00B0F0"/>
                </a:solidFill>
              </a:rPr>
              <a:t>99 532 800 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b="1" dirty="0">
                <a:solidFill>
                  <a:srgbClr val="00B0F0"/>
                </a:solidFill>
              </a:rPr>
              <a:t> 30 </a:t>
            </a:r>
            <a:r>
              <a:rPr lang="en-US" dirty="0">
                <a:solidFill>
                  <a:srgbClr val="00B0F0"/>
                </a:solidFill>
              </a:rPr>
              <a:t>= </a:t>
            </a:r>
            <a:r>
              <a:rPr lang="en-US" b="1" dirty="0">
                <a:solidFill>
                  <a:srgbClr val="00B0F0"/>
                </a:solidFill>
              </a:rPr>
              <a:t>2,9 billions of bits / s 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b="1" dirty="0">
                <a:solidFill>
                  <a:srgbClr val="00B0F0"/>
                </a:solidFill>
              </a:rPr>
              <a:t> 2,78 Gbit/s  </a:t>
            </a:r>
            <a:endParaRPr lang="fr-FR" b="1" i="0" u="none" strike="noStrike" dirty="0">
              <a:solidFill>
                <a:srgbClr val="00B0F0"/>
              </a:solidFill>
              <a:latin typeface="FreeSans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7E9AB9D-0A2F-CC3D-6060-216C8672ADE1}"/>
              </a:ext>
            </a:extLst>
          </p:cNvPr>
          <p:cNvSpPr txBox="1"/>
          <p:nvPr/>
        </p:nvSpPr>
        <p:spPr>
          <a:xfrm>
            <a:off x="628074" y="4891281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i="1" dirty="0"/>
              <a:t>Example for a 4k camera in 12 bits @ 30 fps :</a:t>
            </a:r>
            <a:endParaRPr lang="fr-FR" sz="20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72A647E-745C-A401-BC50-526D9CB672D9}"/>
              </a:ext>
            </a:extLst>
          </p:cNvPr>
          <p:cNvSpPr txBox="1"/>
          <p:nvPr/>
        </p:nvSpPr>
        <p:spPr>
          <a:xfrm>
            <a:off x="1016768" y="5290823"/>
            <a:ext cx="6262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>
                <a:solidFill>
                  <a:srgbClr val="00B0F0"/>
                </a:solidFill>
              </a:rPr>
              <a:t>Nb of data </a:t>
            </a:r>
            <a:r>
              <a:rPr lang="en-US" dirty="0">
                <a:solidFill>
                  <a:srgbClr val="00B0F0"/>
                </a:solidFill>
              </a:rPr>
              <a:t>(bits) = </a:t>
            </a:r>
            <a:r>
              <a:rPr lang="en-US" b="1" dirty="0">
                <a:solidFill>
                  <a:srgbClr val="00B0F0"/>
                </a:solidFill>
              </a:rPr>
              <a:t>3840</a:t>
            </a:r>
            <a:r>
              <a:rPr lang="en-US" dirty="0">
                <a:solidFill>
                  <a:srgbClr val="00B0F0"/>
                </a:solidFill>
              </a:rPr>
              <a:t> x </a:t>
            </a:r>
            <a:r>
              <a:rPr lang="en-US" b="1" dirty="0">
                <a:solidFill>
                  <a:srgbClr val="00B0F0"/>
                </a:solidFill>
              </a:rPr>
              <a:t>2160 </a:t>
            </a:r>
            <a:r>
              <a:rPr lang="en-US" dirty="0">
                <a:solidFill>
                  <a:srgbClr val="00B0F0"/>
                </a:solidFill>
              </a:rPr>
              <a:t>x </a:t>
            </a:r>
            <a:r>
              <a:rPr lang="en-US" b="1" dirty="0">
                <a:solidFill>
                  <a:srgbClr val="00B0F0"/>
                </a:solidFill>
              </a:rPr>
              <a:t>12 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b="1" dirty="0">
                <a:solidFill>
                  <a:srgbClr val="00B0F0"/>
                </a:solidFill>
              </a:rPr>
              <a:t> 99 532 800 </a:t>
            </a:r>
            <a:r>
              <a:rPr lang="en-US" dirty="0">
                <a:solidFill>
                  <a:srgbClr val="00B0F0"/>
                </a:solidFill>
              </a:rPr>
              <a:t>bits </a:t>
            </a:r>
            <a:endParaRPr lang="fr-FR" sz="2000" i="0" u="none" strike="noStrike" dirty="0">
              <a:solidFill>
                <a:srgbClr val="00B0F0"/>
              </a:solidFill>
              <a:latin typeface="FreeSan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55627F-411C-051B-FA1B-8BC5C53D9DB3}"/>
              </a:ext>
            </a:extLst>
          </p:cNvPr>
          <p:cNvSpPr/>
          <p:nvPr/>
        </p:nvSpPr>
        <p:spPr>
          <a:xfrm>
            <a:off x="7457440" y="4328224"/>
            <a:ext cx="3717792" cy="128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AABFC80-35B7-AC09-7393-7E08996651E3}"/>
              </a:ext>
            </a:extLst>
          </p:cNvPr>
          <p:cNvSpPr txBox="1"/>
          <p:nvPr/>
        </p:nvSpPr>
        <p:spPr>
          <a:xfrm>
            <a:off x="7735177" y="2321996"/>
            <a:ext cx="321607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Number of individual frames </a:t>
            </a:r>
            <a:r>
              <a:rPr lang="en-US" dirty="0"/>
              <a:t>captured </a:t>
            </a:r>
            <a:r>
              <a:rPr lang="en-US" b="1" dirty="0"/>
              <a:t>per second </a:t>
            </a:r>
            <a:r>
              <a:rPr lang="en-US" dirty="0"/>
              <a:t>by a device</a:t>
            </a:r>
          </a:p>
          <a:p>
            <a:pPr marR="0" algn="just"/>
            <a:endParaRPr lang="en-US" dirty="0"/>
          </a:p>
          <a:p>
            <a:pPr marR="0" algn="just"/>
            <a:r>
              <a:rPr lang="en-US" dirty="0"/>
              <a:t>Expressed in frames per second (fps)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i="1" u="none" strike="noStrike" dirty="0">
                <a:solidFill>
                  <a:prstClr val="black"/>
                </a:solidFill>
                <a:latin typeface="+mj-lt"/>
              </a:rPr>
              <a:t>Higher framerates result in smoother motion in video footage</a:t>
            </a:r>
            <a:endParaRPr lang="fr-FR" sz="2000" i="1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49C8CE9-9ED2-8860-B3A5-ACD8BBC849FC}"/>
              </a:ext>
            </a:extLst>
          </p:cNvPr>
          <p:cNvSpPr txBox="1"/>
          <p:nvPr/>
        </p:nvSpPr>
        <p:spPr>
          <a:xfrm>
            <a:off x="2253674" y="6310403"/>
            <a:ext cx="8697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i="1" dirty="0"/>
              <a:t>In 2024, the transfer rate of a home router (optical fiber) is theoretically 8 Gbit/s (Free telecom - France) 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126280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E271EA55-2D50-3026-BF8E-7E749917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5" y="5811953"/>
            <a:ext cx="2122086" cy="64093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4BDF62-07BC-2A8B-F897-8A96E4ACF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296" y="2980943"/>
            <a:ext cx="2700602" cy="208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508759" y="583365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Cameras for Machine Vision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ABA8BA54-B2C6-AF33-9B9D-2B2E3C4CDF4D}"/>
              </a:ext>
            </a:extLst>
          </p:cNvPr>
          <p:cNvSpPr/>
          <p:nvPr/>
        </p:nvSpPr>
        <p:spPr>
          <a:xfrm rot="5400000">
            <a:off x="1070940" y="166458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5A13C3-E4AA-292F-E183-6A505B516243}"/>
              </a:ext>
            </a:extLst>
          </p:cNvPr>
          <p:cNvSpPr txBox="1"/>
          <p:nvPr/>
        </p:nvSpPr>
        <p:spPr>
          <a:xfrm>
            <a:off x="1370266" y="1594943"/>
            <a:ext cx="72250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At the end of this training, the learners will be able to:</a:t>
            </a:r>
            <a:endParaRPr lang="fr-F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29648" y="2163203"/>
            <a:ext cx="606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Describe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B83177-1730-A6A9-E20C-1A33F79614F7}"/>
              </a:ext>
            </a:extLst>
          </p:cNvPr>
          <p:cNvSpPr txBox="1"/>
          <p:nvPr/>
        </p:nvSpPr>
        <p:spPr>
          <a:xfrm>
            <a:off x="1190431" y="3154464"/>
            <a:ext cx="4844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Resolution</a:t>
            </a:r>
            <a:r>
              <a:rPr lang="fr-FR" dirty="0"/>
              <a:t>, bit </a:t>
            </a:r>
            <a:r>
              <a:rPr lang="fr-FR" dirty="0" err="1"/>
              <a:t>depth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Exposure</a:t>
            </a:r>
            <a:r>
              <a:rPr lang="fr-FR" dirty="0"/>
              <a:t> Time, Black </a:t>
            </a:r>
            <a:r>
              <a:rPr lang="fr-FR" dirty="0" err="1"/>
              <a:t>level</a:t>
            </a:r>
            <a:endParaRPr lang="fr-FR" dirty="0"/>
          </a:p>
          <a:p>
            <a:endParaRPr lang="fr-FR" dirty="0"/>
          </a:p>
          <a:p>
            <a:r>
              <a:rPr lang="fr-FR" dirty="0"/>
              <a:t>Digital Image, data </a:t>
            </a:r>
            <a:r>
              <a:rPr lang="fr-FR" dirty="0" err="1"/>
              <a:t>transfer</a:t>
            </a:r>
            <a:endParaRPr lang="fr-FR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F641F4-BD69-225B-9646-4B8F209FD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559" y="2236535"/>
            <a:ext cx="847843" cy="114316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125C64-9006-99D5-48E7-C0C54BB6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597" y="5263057"/>
            <a:ext cx="3663487" cy="12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575CB3C-CE42-C3D2-AD1F-1B6D40E6528D}"/>
              </a:ext>
            </a:extLst>
          </p:cNvPr>
          <p:cNvSpPr txBox="1"/>
          <p:nvPr/>
        </p:nvSpPr>
        <p:spPr>
          <a:xfrm>
            <a:off x="425904" y="6294308"/>
            <a:ext cx="688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https://iogs-lense-training.github.io/image-processing/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327067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Interface for data </a:t>
            </a:r>
            <a:r>
              <a:rPr lang="fr-FR" sz="2000" b="1" dirty="0" err="1"/>
              <a:t>transfer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9D69AB3-D22B-1EEA-E50E-0FD5E13238B4}"/>
              </a:ext>
            </a:extLst>
          </p:cNvPr>
          <p:cNvSpPr txBox="1"/>
          <p:nvPr/>
        </p:nvSpPr>
        <p:spPr>
          <a:xfrm>
            <a:off x="681488" y="1797579"/>
            <a:ext cx="6439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The data from a camera is transferred via </a:t>
            </a:r>
            <a:r>
              <a:rPr lang="en-US" b="1" dirty="0"/>
              <a:t>an interface</a:t>
            </a:r>
            <a:r>
              <a:rPr lang="en-US" dirty="0"/>
              <a:t>. </a:t>
            </a:r>
          </a:p>
          <a:p>
            <a:pPr marR="0" algn="just"/>
            <a:r>
              <a:rPr lang="en-US" dirty="0"/>
              <a:t>There are several types of standard interfaces.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1F4613D5-687B-8147-0B8D-EE02B952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40459"/>
              </p:ext>
            </p:extLst>
          </p:nvPr>
        </p:nvGraphicFramePr>
        <p:xfrm>
          <a:off x="970425" y="2696592"/>
          <a:ext cx="10223755" cy="29791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4751">
                  <a:extLst>
                    <a:ext uri="{9D8B030D-6E8A-4147-A177-3AD203B41FA5}">
                      <a16:colId xmlns:a16="http://schemas.microsoft.com/office/drawing/2014/main" val="171215427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1544554387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2941186385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2330904986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997120990"/>
                    </a:ext>
                  </a:extLst>
                </a:gridCol>
              </a:tblGrid>
              <a:tr h="42451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USB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 </a:t>
                      </a:r>
                      <a:r>
                        <a:rPr lang="fr-FR" dirty="0" err="1"/>
                        <a:t>GigE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CameraLink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Coaxpress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28537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Bandwith</a:t>
                      </a:r>
                      <a:endParaRPr lang="fr-FR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 to 20 Gbit/s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1.2 Gbits/s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Base : 2 Gbits/s</a:t>
                      </a:r>
                    </a:p>
                    <a:p>
                      <a:pPr algn="ctr"/>
                      <a:r>
                        <a:rPr lang="fr-FR" dirty="0"/>
                        <a:t>Full : 5.4 Gbits/s</a:t>
                      </a:r>
                    </a:p>
                    <a:p>
                      <a:pPr algn="ctr"/>
                      <a:r>
                        <a:rPr lang="fr-FR" sz="1400" dirty="0"/>
                        <a:t>(2 </a:t>
                      </a:r>
                      <a:r>
                        <a:rPr lang="fr-FR" sz="1400" dirty="0" err="1"/>
                        <a:t>cables</a:t>
                      </a:r>
                      <a:r>
                        <a:rPr lang="fr-FR" sz="1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12.5 Gbits/s </a:t>
                      </a:r>
                      <a:br>
                        <a:rPr lang="fr-FR" dirty="0"/>
                      </a:br>
                      <a:r>
                        <a:rPr lang="fr-FR" sz="1400" dirty="0"/>
                        <a:t>per </a:t>
                      </a:r>
                      <a:r>
                        <a:rPr lang="fr-FR" sz="1400" dirty="0" err="1"/>
                        <a:t>cable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021173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Cable </a:t>
                      </a:r>
                      <a:r>
                        <a:rPr lang="fr-FR" dirty="0" err="1"/>
                        <a:t>length</a:t>
                      </a:r>
                      <a:endParaRPr lang="fr-FR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 to 15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 to 40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724364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Power</a:t>
                      </a:r>
                      <a:endParaRPr lang="fr-FR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4.5 to 25 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30 W 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Optional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 W / </a:t>
                      </a:r>
                      <a:r>
                        <a:rPr lang="fr-FR" dirty="0" err="1"/>
                        <a:t>cable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352037"/>
                  </a:ext>
                </a:extLst>
              </a:tr>
              <a:tr h="427617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Frame </a:t>
                      </a:r>
                      <a:r>
                        <a:rPr lang="fr-FR" sz="1400" dirty="0" err="1"/>
                        <a:t>Grabber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Not </a:t>
                      </a:r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Not </a:t>
                      </a:r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707286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GeniCam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Optional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278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26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326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Dark</a:t>
            </a:r>
            <a:r>
              <a:rPr lang="fr-FR" sz="2000" b="1" dirty="0"/>
              <a:t> </a:t>
            </a:r>
            <a:r>
              <a:rPr lang="fr-FR" sz="2000" b="1" dirty="0" err="1"/>
              <a:t>current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5E49CF-D24E-2C07-0579-DBBD8B70E1D2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1E080-D866-F190-9852-E2BF03AECBB2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769808-914B-75B4-B0AE-9F1B3F9776E7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7F4A188-E7F0-8671-D330-676E7FA5C4C7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65CAB47-C711-9849-29CE-F10DCA93A25C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B0C2D8B-520F-126B-55E0-34D3DDE1EE37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1D56B-3838-3A45-B299-0219D4047928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8932269-A7E6-C416-909D-068D6C8D56C8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0F8152FC-BC8A-5E45-A5D9-4D9339D55728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01F01C-691D-137B-55BD-D8792A40452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E56D9D-809B-2034-481F-E733DD259036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440252-84DF-6E49-7249-2FFE44845306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3A7A65-B06C-8137-F7B7-FBEFA399F9CA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FEE0F-31DB-85DB-92B5-CE0275141A46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103559-6F0D-6DEA-02A8-B85A891B3BD7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A0984B-B56F-2FA9-3A84-8D095BE9B374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F79D5A-1178-F809-1D39-92E7529DC03A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4BE72B-473D-5738-756E-8D525EB46B0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305FD0-9B60-30B4-7F9F-260C384777C0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6E7738-AF01-6E8B-6706-C8ACA65DC31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9B377B-E383-8801-6C4D-57A65E6DC3D2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D1FB2D-4BD0-1E2D-A1A1-AB1A6490FEA9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F6DF23-AE9D-11F8-AAF4-A2BB2D8039D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81715D-9A08-C127-8522-8A781D044F1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374BD9-D52C-C910-6148-99FBA099456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89210B-55C2-68BE-7AC1-C6FD19862906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CE3303-6018-A74A-1C89-98F40F513990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434158-BAF6-55F5-6875-10CF4F9F07ED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F803B4-A7DA-7B18-98B1-2D8E91CADD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25564E-7710-D896-B38C-6700562501D5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D20BEF-88DD-64C7-E83F-0BD2A678F6D1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348CBD-2EB1-6F4E-ECE6-624DBFFAB177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BA79E4B-4893-097E-FCF8-0C06BC6EBE97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B82FDB2-2F92-220A-CC22-84C0834B2A84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C3F7BA-4171-531B-1E88-27AC2F208344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19FC77-D53F-7E41-C1E1-B3DEE9A82E4E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96C0CA-73F3-5AA8-179D-1FF4C1FCDFF3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A931AB-24BC-F86B-932B-0ECA39D96DB8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6687A6-FD59-B1B7-11A6-4420D97F4ED5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6A9C33CC-B468-BBA1-9688-55E20932D1C8}"/>
              </a:ext>
            </a:extLst>
          </p:cNvPr>
          <p:cNvSpPr/>
          <p:nvPr/>
        </p:nvSpPr>
        <p:spPr>
          <a:xfrm>
            <a:off x="3355768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Dark</a:t>
            </a:r>
            <a:r>
              <a:rPr lang="fr-FR" dirty="0"/>
              <a:t> </a:t>
            </a:r>
            <a:r>
              <a:rPr lang="fr-FR" dirty="0" err="1"/>
              <a:t>Current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675DEB8-E929-F37F-67BD-47D3EA3FA976}"/>
              </a:ext>
            </a:extLst>
          </p:cNvPr>
          <p:cNvSpPr txBox="1"/>
          <p:nvPr/>
        </p:nvSpPr>
        <p:spPr>
          <a:xfrm>
            <a:off x="3520583" y="2321996"/>
            <a:ext cx="3216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Response of the sensor to </a:t>
            </a:r>
            <a:r>
              <a:rPr lang="en-US" b="1" i="0" dirty="0">
                <a:effectLst/>
                <a:highlight>
                  <a:srgbClr val="FFFFFF"/>
                </a:highlight>
                <a:latin typeface="+mj-lt"/>
              </a:rPr>
              <a:t>complete darkness</a:t>
            </a:r>
            <a:endParaRPr lang="fr-FR" sz="2000" b="1" i="1" u="none" strike="noStrike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6382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326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Black </a:t>
            </a:r>
            <a:r>
              <a:rPr lang="fr-FR" sz="2000" b="1" dirty="0" err="1"/>
              <a:t>level</a:t>
            </a:r>
            <a:r>
              <a:rPr lang="fr-FR" sz="2000" b="1" dirty="0"/>
              <a:t> : an offset to </a:t>
            </a:r>
            <a:r>
              <a:rPr lang="fr-FR" sz="2000" b="1" dirty="0" err="1"/>
              <a:t>compensate</a:t>
            </a:r>
            <a:r>
              <a:rPr lang="fr-FR" sz="2000" b="1" dirty="0"/>
              <a:t> </a:t>
            </a:r>
            <a:r>
              <a:rPr lang="fr-FR" sz="2000" b="1" dirty="0" err="1"/>
              <a:t>electronic</a:t>
            </a:r>
            <a:r>
              <a:rPr lang="fr-FR" sz="2000" b="1" dirty="0"/>
              <a:t> defaults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5E49CF-D24E-2C07-0579-DBBD8B70E1D2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1E080-D866-F190-9852-E2BF03AECBB2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769808-914B-75B4-B0AE-9F1B3F9776E7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7F4A188-E7F0-8671-D330-676E7FA5C4C7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65CAB47-C711-9849-29CE-F10DCA93A25C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B0C2D8B-520F-126B-55E0-34D3DDE1EE37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1D56B-3838-3A45-B299-0219D4047928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8932269-A7E6-C416-909D-068D6C8D56C8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0F8152FC-BC8A-5E45-A5D9-4D9339D55728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01F01C-691D-137B-55BD-D8792A40452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E56D9D-809B-2034-481F-E733DD259036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440252-84DF-6E49-7249-2FFE44845306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3A7A65-B06C-8137-F7B7-FBEFA399F9CA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FEE0F-31DB-85DB-92B5-CE0275141A46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103559-6F0D-6DEA-02A8-B85A891B3BD7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A0984B-B56F-2FA9-3A84-8D095BE9B374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F79D5A-1178-F809-1D39-92E7529DC03A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4BE72B-473D-5738-756E-8D525EB46B0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305FD0-9B60-30B4-7F9F-260C384777C0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6E7738-AF01-6E8B-6706-C8ACA65DC31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9B377B-E383-8801-6C4D-57A65E6DC3D2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D1FB2D-4BD0-1E2D-A1A1-AB1A6490FEA9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F6DF23-AE9D-11F8-AAF4-A2BB2D8039D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81715D-9A08-C127-8522-8A781D044F1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374BD9-D52C-C910-6148-99FBA099456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89210B-55C2-68BE-7AC1-C6FD19862906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CE3303-6018-A74A-1C89-98F40F513990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434158-BAF6-55F5-6875-10CF4F9F07ED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F803B4-A7DA-7B18-98B1-2D8E91CADD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25564E-7710-D896-B38C-6700562501D5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D20BEF-88DD-64C7-E83F-0BD2A678F6D1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348CBD-2EB1-6F4E-ECE6-624DBFFAB177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BA79E4B-4893-097E-FCF8-0C06BC6EBE97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B82FDB2-2F92-220A-CC22-84C0834B2A84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C3F7BA-4171-531B-1E88-27AC2F208344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19FC77-D53F-7E41-C1E1-B3DEE9A82E4E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E96C0CA-73F3-5AA8-179D-1FF4C1FCDFF3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A931AB-24BC-F86B-932B-0ECA39D96DB8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6687A6-FD59-B1B7-11A6-4420D97F4ED5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B9BB466-6A4D-F219-0ED4-E60AD76F364F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Black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54FBCED-66F0-A541-184B-827817290050}"/>
              </a:ext>
            </a:extLst>
          </p:cNvPr>
          <p:cNvSpPr txBox="1"/>
          <p:nvPr/>
        </p:nvSpPr>
        <p:spPr>
          <a:xfrm>
            <a:off x="7735177" y="2321996"/>
            <a:ext cx="321607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Change the </a:t>
            </a:r>
            <a:r>
              <a:rPr lang="en-US" b="1" i="0" dirty="0">
                <a:effectLst/>
                <a:highlight>
                  <a:srgbClr val="FFFFFF"/>
                </a:highlight>
                <a:latin typeface="+mj-lt"/>
              </a:rPr>
              <a:t>overall brightness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 of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  <a:p>
            <a:pPr marR="0" algn="just"/>
            <a:r>
              <a:rPr lang="en-US" b="0" i="1" dirty="0">
                <a:effectLst/>
                <a:highlight>
                  <a:srgbClr val="FFFFFF"/>
                </a:highlight>
                <a:latin typeface="+mj-lt"/>
              </a:rPr>
              <a:t>Adjusting the camera's black level will result in </a:t>
            </a:r>
            <a:r>
              <a:rPr lang="en-US" b="1" i="1" dirty="0">
                <a:effectLst/>
                <a:highlight>
                  <a:srgbClr val="FFFFFF"/>
                </a:highlight>
                <a:latin typeface="+mj-lt"/>
              </a:rPr>
              <a:t>an offset to the pixel's gray values</a:t>
            </a:r>
            <a:r>
              <a:rPr lang="en-US" b="0" i="1" dirty="0">
                <a:effectLst/>
                <a:highlight>
                  <a:srgbClr val="FFFFFF"/>
                </a:highlight>
                <a:latin typeface="+mj-lt"/>
              </a:rPr>
              <a:t> output by the camera.</a:t>
            </a:r>
            <a:endParaRPr lang="fr-FR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6A9C33CC-B468-BBA1-9688-55E20932D1C8}"/>
              </a:ext>
            </a:extLst>
          </p:cNvPr>
          <p:cNvSpPr/>
          <p:nvPr/>
        </p:nvSpPr>
        <p:spPr>
          <a:xfrm>
            <a:off x="3355768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Dark</a:t>
            </a:r>
            <a:r>
              <a:rPr lang="fr-FR" dirty="0"/>
              <a:t> </a:t>
            </a:r>
            <a:r>
              <a:rPr lang="fr-FR" dirty="0" err="1"/>
              <a:t>Current</a:t>
            </a:r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675DEB8-E929-F37F-67BD-47D3EA3FA976}"/>
              </a:ext>
            </a:extLst>
          </p:cNvPr>
          <p:cNvSpPr txBox="1"/>
          <p:nvPr/>
        </p:nvSpPr>
        <p:spPr>
          <a:xfrm>
            <a:off x="3520583" y="2321996"/>
            <a:ext cx="3216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Response of the sensor to </a:t>
            </a:r>
            <a:r>
              <a:rPr lang="en-US" b="1" i="0" dirty="0">
                <a:effectLst/>
                <a:highlight>
                  <a:srgbClr val="FFFFFF"/>
                </a:highlight>
                <a:latin typeface="+mj-lt"/>
              </a:rPr>
              <a:t>complete darkness</a:t>
            </a:r>
            <a:endParaRPr lang="fr-FR" sz="20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1B93F06-4EDB-E783-83E1-49AA6761FF58}"/>
              </a:ext>
            </a:extLst>
          </p:cNvPr>
          <p:cNvSpPr txBox="1"/>
          <p:nvPr/>
        </p:nvSpPr>
        <p:spPr>
          <a:xfrm>
            <a:off x="3786186" y="421507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+ noise</a:t>
            </a:r>
          </a:p>
        </p:txBody>
      </p:sp>
      <p:sp>
        <p:nvSpPr>
          <p:cNvPr id="60" name="Organigramme : Jonction de sommaire 59">
            <a:extLst>
              <a:ext uri="{FF2B5EF4-FFF2-40B4-BE49-F238E27FC236}">
                <a16:creationId xmlns:a16="http://schemas.microsoft.com/office/drawing/2014/main" id="{4BCB3E5B-B248-C3D6-E50A-1D495E3C3588}"/>
              </a:ext>
            </a:extLst>
          </p:cNvPr>
          <p:cNvSpPr/>
          <p:nvPr/>
        </p:nvSpPr>
        <p:spPr>
          <a:xfrm>
            <a:off x="6262059" y="3563216"/>
            <a:ext cx="581127" cy="540461"/>
          </a:xfrm>
          <a:prstGeom prst="flowChartSummingJunctio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42AEDDE-D09F-66D8-DE77-07B099DCA2AB}"/>
              </a:ext>
            </a:extLst>
          </p:cNvPr>
          <p:cNvSpPr txBox="1"/>
          <p:nvPr/>
        </p:nvSpPr>
        <p:spPr>
          <a:xfrm>
            <a:off x="1542152" y="4579924"/>
            <a:ext cx="38105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+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-apple-system"/>
              </a:rPr>
              <a:t>manufacturing process, operating temperature,…</a:t>
            </a:r>
            <a:endParaRPr lang="fr-FR" sz="12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C2BB539-9852-C6D2-A031-B7A46C1968F4}"/>
              </a:ext>
            </a:extLst>
          </p:cNvPr>
          <p:cNvSpPr txBox="1"/>
          <p:nvPr/>
        </p:nvSpPr>
        <p:spPr>
          <a:xfrm>
            <a:off x="567498" y="5929667"/>
            <a:ext cx="6437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effectLst/>
                <a:highlight>
                  <a:srgbClr val="FFFFFF"/>
                </a:highlight>
                <a:latin typeface="+mj-lt"/>
              </a:rPr>
              <a:t>Due to </a:t>
            </a:r>
            <a:r>
              <a:rPr lang="en-US" sz="1400" b="1" i="1" dirty="0">
                <a:effectLst/>
                <a:highlight>
                  <a:srgbClr val="FFFFFF"/>
                </a:highlight>
                <a:latin typeface="+mj-lt"/>
              </a:rPr>
              <a:t>various physical and electronic factors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+mj-lt"/>
              </a:rPr>
              <a:t>, the sensor's output is never zero, even in the complete absence of light</a:t>
            </a:r>
            <a:endParaRPr lang="fr-FR" sz="1400" dirty="0">
              <a:latin typeface="+mj-lt"/>
            </a:endParaRP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053193CB-2E71-40F9-4EA3-F8EF9BE431DF}"/>
              </a:ext>
            </a:extLst>
          </p:cNvPr>
          <p:cNvCxnSpPr>
            <a:cxnSpLocks/>
          </p:cNvCxnSpPr>
          <p:nvPr/>
        </p:nvCxnSpPr>
        <p:spPr>
          <a:xfrm flipV="1">
            <a:off x="5811288" y="3833446"/>
            <a:ext cx="351768" cy="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1E31B9D8-687B-7FFD-AF0A-564FE93979A0}"/>
              </a:ext>
            </a:extLst>
          </p:cNvPr>
          <p:cNvCxnSpPr>
            <a:cxnSpLocks/>
          </p:cNvCxnSpPr>
          <p:nvPr/>
        </p:nvCxnSpPr>
        <p:spPr>
          <a:xfrm flipV="1">
            <a:off x="6942189" y="3833446"/>
            <a:ext cx="351768" cy="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3919E90-A3C7-2A31-3393-A3C6D60EC393}"/>
              </a:ext>
            </a:extLst>
          </p:cNvPr>
          <p:cNvCxnSpPr>
            <a:cxnSpLocks/>
          </p:cNvCxnSpPr>
          <p:nvPr/>
        </p:nvCxnSpPr>
        <p:spPr>
          <a:xfrm flipH="1" flipV="1">
            <a:off x="6561271" y="4167219"/>
            <a:ext cx="12099" cy="50334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BA59EFE-F9FE-84A3-FF3F-5EA1BA8676B2}"/>
              </a:ext>
            </a:extLst>
          </p:cNvPr>
          <p:cNvSpPr txBox="1"/>
          <p:nvPr/>
        </p:nvSpPr>
        <p:spPr>
          <a:xfrm>
            <a:off x="5958848" y="4763269"/>
            <a:ext cx="1204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Black </a:t>
            </a:r>
            <a:r>
              <a:rPr lang="fr-FR" sz="1200" b="1" dirty="0" err="1">
                <a:solidFill>
                  <a:srgbClr val="0070C0"/>
                </a:solidFill>
              </a:rPr>
              <a:t>Level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7412E9-CABF-4AAC-D47C-008EB9FAE759}"/>
              </a:ext>
            </a:extLst>
          </p:cNvPr>
          <p:cNvSpPr txBox="1"/>
          <p:nvPr/>
        </p:nvSpPr>
        <p:spPr>
          <a:xfrm>
            <a:off x="6222717" y="36527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C64002-E053-5412-3ED7-D9F6CF54D846}"/>
              </a:ext>
            </a:extLst>
          </p:cNvPr>
          <p:cNvSpPr txBox="1"/>
          <p:nvPr/>
        </p:nvSpPr>
        <p:spPr>
          <a:xfrm>
            <a:off x="6391994" y="379569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93674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Exposure</a:t>
            </a:r>
            <a:r>
              <a:rPr lang="fr-FR" sz="2000" b="1" dirty="0"/>
              <a:t> time and </a:t>
            </a:r>
            <a:r>
              <a:rPr lang="fr-FR" sz="2000" b="1" dirty="0" err="1"/>
              <a:t>linearity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4CB225-A666-585E-C2F0-BDD24881E91E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3FFA214-08EC-5F18-C2C6-73E908AFE3A8}"/>
              </a:ext>
            </a:extLst>
          </p:cNvPr>
          <p:cNvSpPr txBox="1"/>
          <p:nvPr/>
        </p:nvSpPr>
        <p:spPr>
          <a:xfrm>
            <a:off x="7735177" y="2321996"/>
            <a:ext cx="321607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  <a:endParaRPr lang="fr-FR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1FABE2-E07F-127A-5D70-5E03A3105F20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73815A-D230-F738-097E-5343D172F5F2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32151BE-E221-F0C0-0970-1F65F1315126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53E815AF-FF1E-EC43-19A2-D40874B147DD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B1836C4-52B3-3CAA-1FED-C3DC1B957DFD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7D7C269-CE39-F827-92CC-AF47E1F1AD53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FA8DA1-E953-A043-173A-EB572C075E97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2C6F584-D3A7-17DF-C6D9-EB1E925068D3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377F2C2-A654-9C7A-1AE4-D179B11EDD13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4BE5DFF-D256-5784-8EC3-8A36CD766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39" y="5414218"/>
            <a:ext cx="846629" cy="59830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EFDEA4A-2B3E-4A3E-C56A-0A38DACA3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876" y="5029557"/>
            <a:ext cx="2234612" cy="142986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1D70D24-0514-336A-9EB7-479F0DF5001F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C6DFAA-A25D-291B-9E8D-0101097EA032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14F28C-9037-3AA9-B200-9A61112A84F3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F342A3-4AE5-7A2F-9EE1-642C84E9578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149B7C-86CD-4EB1-E9CC-4B16FA88F5D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176C90-F8F9-C4F0-F16C-491615B15171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3430FB-8861-F5F3-AFA2-0D1018A18B9D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017153-464C-1475-C338-62008B36DA45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F7A63F-1F52-E8BA-011D-9C78A34E4C0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E4878E-35C5-C0B7-32C5-946905ECB671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8CA445-4080-E2E6-D499-DF00C12C277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8C8DDD-3AE0-E137-9B1A-318011E204A3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142E1E-F18E-13F6-0156-DDDD7E7B0570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B161C2-CAE9-85AC-69CC-11D2A11590A3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DF21E2-A4DB-4ADA-F6A2-24B8AB394380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AD11FE-B4E8-2F83-C5FB-9BAC3C145505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5B881E-2395-9399-F770-C7A9F9A4B544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355ED2-FF86-8B04-60FF-E7256777E81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C99E7F-B266-6E16-44A7-08E895C35E48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664C77-4D40-9FAF-F2BF-AAC22D9362A8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753F05-E08C-30BB-DF2D-6646DB56AFC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7E65DE3-2FBD-EFF7-6125-135AC0B04C8D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19AE8AD-45A2-9168-CE0C-1F3FFE7DB769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731514F-BD7A-C008-B664-AB26C0CF563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D10BCDD-5867-377F-D9C3-CC716EF9428B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A46EE6-A805-A463-0D6B-6B9FB3379B32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 : droite 48">
            <a:extLst>
              <a:ext uri="{FF2B5EF4-FFF2-40B4-BE49-F238E27FC236}">
                <a16:creationId xmlns:a16="http://schemas.microsoft.com/office/drawing/2014/main" id="{42484C00-4F75-372D-554E-5049D659258B}"/>
              </a:ext>
            </a:extLst>
          </p:cNvPr>
          <p:cNvSpPr/>
          <p:nvPr/>
        </p:nvSpPr>
        <p:spPr>
          <a:xfrm rot="19072839">
            <a:off x="889254" y="4147098"/>
            <a:ext cx="438912" cy="3066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5D004A9E-71EB-47AF-801A-FF1C4D33AC77}"/>
              </a:ext>
            </a:extLst>
          </p:cNvPr>
          <p:cNvSpPr/>
          <p:nvPr/>
        </p:nvSpPr>
        <p:spPr>
          <a:xfrm rot="19072839">
            <a:off x="2820861" y="4147097"/>
            <a:ext cx="438912" cy="3066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B6EA889C-4F37-5949-3A23-47CEDBAEA503}"/>
              </a:ext>
            </a:extLst>
          </p:cNvPr>
          <p:cNvSpPr/>
          <p:nvPr/>
        </p:nvSpPr>
        <p:spPr>
          <a:xfrm rot="19072839">
            <a:off x="4847621" y="4147098"/>
            <a:ext cx="438912" cy="3066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76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Spatial </a:t>
            </a:r>
            <a:r>
              <a:rPr lang="fr-FR" sz="2000" b="1" dirty="0" err="1"/>
              <a:t>resolution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81D3D5-6B4A-ABDB-3AB2-030C5EB7B5ED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10A926-F2D2-50E9-A263-7D219BC4B007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3416360-D58D-A1C2-2B40-C9D80724A5C6}"/>
              </a:ext>
            </a:extLst>
          </p:cNvPr>
          <p:cNvSpPr txBox="1"/>
          <p:nvPr/>
        </p:nvSpPr>
        <p:spPr>
          <a:xfrm>
            <a:off x="4481973" y="1712740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Small </a:t>
            </a:r>
            <a:r>
              <a:rPr lang="fr-FR" sz="1400" dirty="0" err="1"/>
              <a:t>object</a:t>
            </a:r>
            <a:r>
              <a:rPr lang="fr-FR" sz="1400" dirty="0"/>
              <a:t> to </a:t>
            </a:r>
            <a:r>
              <a:rPr lang="fr-FR" sz="1400" dirty="0" err="1"/>
              <a:t>detect</a:t>
            </a:r>
            <a:endParaRPr lang="fr-FR" sz="1400" dirty="0"/>
          </a:p>
        </p:txBody>
      </p: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19EC62E7-743A-6B64-31FB-C146BC1B3E32}"/>
              </a:ext>
            </a:extLst>
          </p:cNvPr>
          <p:cNvCxnSpPr/>
          <p:nvPr/>
        </p:nvCxnSpPr>
        <p:spPr>
          <a:xfrm>
            <a:off x="3913852" y="1975542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E6D22FB-750F-4AFF-F4C3-7756C7A464A3}"/>
              </a:ext>
            </a:extLst>
          </p:cNvPr>
          <p:cNvCxnSpPr/>
          <p:nvPr/>
        </p:nvCxnSpPr>
        <p:spPr>
          <a:xfrm>
            <a:off x="4345852" y="1985925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65E4D8F-DB41-79AD-4446-9FB05AD3C59B}"/>
              </a:ext>
            </a:extLst>
          </p:cNvPr>
          <p:cNvSpPr>
            <a:spLocks/>
          </p:cNvSpPr>
          <p:nvPr/>
        </p:nvSpPr>
        <p:spPr>
          <a:xfrm>
            <a:off x="3913852" y="1695339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70CF72EC-9E8E-DA87-8DE4-705E74541BAF}"/>
              </a:ext>
            </a:extLst>
          </p:cNvPr>
          <p:cNvCxnSpPr>
            <a:cxnSpLocks/>
          </p:cNvCxnSpPr>
          <p:nvPr/>
        </p:nvCxnSpPr>
        <p:spPr>
          <a:xfrm>
            <a:off x="3913852" y="2390590"/>
            <a:ext cx="4320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5B2CCE9-E5DA-87FA-3422-4A0DDD666EEB}"/>
              </a:ext>
            </a:extLst>
          </p:cNvPr>
          <p:cNvSpPr txBox="1"/>
          <p:nvPr/>
        </p:nvSpPr>
        <p:spPr>
          <a:xfrm>
            <a:off x="3979067" y="2111252"/>
            <a:ext cx="36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</a:rPr>
              <a:t>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27D1D8F-327D-3E42-ECBB-629D9202A676}"/>
              </a:ext>
            </a:extLst>
          </p:cNvPr>
          <p:cNvSpPr>
            <a:spLocks/>
          </p:cNvSpPr>
          <p:nvPr/>
        </p:nvSpPr>
        <p:spPr>
          <a:xfrm>
            <a:off x="1835263" y="5017696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7DE3703-AB0E-78DC-7E8F-12F097DE836A}"/>
              </a:ext>
            </a:extLst>
          </p:cNvPr>
          <p:cNvSpPr>
            <a:spLocks/>
          </p:cNvSpPr>
          <p:nvPr/>
        </p:nvSpPr>
        <p:spPr>
          <a:xfrm>
            <a:off x="2638631" y="5794481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537818-C1E7-9CB2-C152-1CE53EC6972B}"/>
              </a:ext>
            </a:extLst>
          </p:cNvPr>
          <p:cNvSpPr>
            <a:spLocks/>
          </p:cNvSpPr>
          <p:nvPr/>
        </p:nvSpPr>
        <p:spPr>
          <a:xfrm>
            <a:off x="2051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3D6880-0AE6-130E-6437-4F221B1FC523}"/>
              </a:ext>
            </a:extLst>
          </p:cNvPr>
          <p:cNvSpPr>
            <a:spLocks/>
          </p:cNvSpPr>
          <p:nvPr/>
        </p:nvSpPr>
        <p:spPr>
          <a:xfrm>
            <a:off x="2267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605B7-6046-8A41-837B-FAFD33853154}"/>
              </a:ext>
            </a:extLst>
          </p:cNvPr>
          <p:cNvSpPr>
            <a:spLocks/>
          </p:cNvSpPr>
          <p:nvPr/>
        </p:nvSpPr>
        <p:spPr>
          <a:xfrm>
            <a:off x="2051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5EFB1A-A24B-50E7-FBD6-D11B4636ADDD}"/>
              </a:ext>
            </a:extLst>
          </p:cNvPr>
          <p:cNvSpPr>
            <a:spLocks/>
          </p:cNvSpPr>
          <p:nvPr/>
        </p:nvSpPr>
        <p:spPr>
          <a:xfrm>
            <a:off x="2267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84093F-FCAB-252E-7D37-74087635F292}"/>
              </a:ext>
            </a:extLst>
          </p:cNvPr>
          <p:cNvSpPr>
            <a:spLocks/>
          </p:cNvSpPr>
          <p:nvPr/>
        </p:nvSpPr>
        <p:spPr>
          <a:xfrm>
            <a:off x="161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241304-DC8E-59C5-FCC6-F78BD246EFED}"/>
              </a:ext>
            </a:extLst>
          </p:cNvPr>
          <p:cNvSpPr>
            <a:spLocks/>
          </p:cNvSpPr>
          <p:nvPr/>
        </p:nvSpPr>
        <p:spPr>
          <a:xfrm>
            <a:off x="1835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FE96D9-1DE0-337C-A1BE-B490766E57C3}"/>
              </a:ext>
            </a:extLst>
          </p:cNvPr>
          <p:cNvSpPr>
            <a:spLocks/>
          </p:cNvSpPr>
          <p:nvPr/>
        </p:nvSpPr>
        <p:spPr>
          <a:xfrm>
            <a:off x="2051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17EA37-3C6A-15BB-8A89-F58098C0747C}"/>
              </a:ext>
            </a:extLst>
          </p:cNvPr>
          <p:cNvSpPr>
            <a:spLocks/>
          </p:cNvSpPr>
          <p:nvPr/>
        </p:nvSpPr>
        <p:spPr>
          <a:xfrm>
            <a:off x="2267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BB9CF-D4EE-A726-8BC4-4526B9838D23}"/>
              </a:ext>
            </a:extLst>
          </p:cNvPr>
          <p:cNvSpPr>
            <a:spLocks/>
          </p:cNvSpPr>
          <p:nvPr/>
        </p:nvSpPr>
        <p:spPr>
          <a:xfrm>
            <a:off x="2483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E7A582-EDBA-5E7A-293C-D37FF01D6BBA}"/>
              </a:ext>
            </a:extLst>
          </p:cNvPr>
          <p:cNvSpPr>
            <a:spLocks/>
          </p:cNvSpPr>
          <p:nvPr/>
        </p:nvSpPr>
        <p:spPr>
          <a:xfrm>
            <a:off x="269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F9EAD7-96EE-F2B5-DF4C-7704A8F81A3D}"/>
              </a:ext>
            </a:extLst>
          </p:cNvPr>
          <p:cNvSpPr>
            <a:spLocks/>
          </p:cNvSpPr>
          <p:nvPr/>
        </p:nvSpPr>
        <p:spPr>
          <a:xfrm>
            <a:off x="161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935EA1-DC3E-27BF-8D0F-C7C7AF0CD18F}"/>
              </a:ext>
            </a:extLst>
          </p:cNvPr>
          <p:cNvSpPr>
            <a:spLocks/>
          </p:cNvSpPr>
          <p:nvPr/>
        </p:nvSpPr>
        <p:spPr>
          <a:xfrm>
            <a:off x="1835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7B27E8-4DA7-F37A-1494-030A3222DAF5}"/>
              </a:ext>
            </a:extLst>
          </p:cNvPr>
          <p:cNvSpPr>
            <a:spLocks/>
          </p:cNvSpPr>
          <p:nvPr/>
        </p:nvSpPr>
        <p:spPr>
          <a:xfrm>
            <a:off x="2483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D72821-F17C-C045-724A-BAE6DDEDC957}"/>
              </a:ext>
            </a:extLst>
          </p:cNvPr>
          <p:cNvSpPr>
            <a:spLocks/>
          </p:cNvSpPr>
          <p:nvPr/>
        </p:nvSpPr>
        <p:spPr>
          <a:xfrm>
            <a:off x="269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FAE9EB-8D5E-F2CE-A21C-1C70EEC76DE3}"/>
              </a:ext>
            </a:extLst>
          </p:cNvPr>
          <p:cNvSpPr>
            <a:spLocks/>
          </p:cNvSpPr>
          <p:nvPr/>
        </p:nvSpPr>
        <p:spPr>
          <a:xfrm>
            <a:off x="161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855673-3A5B-923B-16A6-C5CD89866099}"/>
              </a:ext>
            </a:extLst>
          </p:cNvPr>
          <p:cNvSpPr>
            <a:spLocks/>
          </p:cNvSpPr>
          <p:nvPr/>
        </p:nvSpPr>
        <p:spPr>
          <a:xfrm>
            <a:off x="1835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25FFBD-795C-E893-700D-0BE90D56185C}"/>
              </a:ext>
            </a:extLst>
          </p:cNvPr>
          <p:cNvSpPr>
            <a:spLocks/>
          </p:cNvSpPr>
          <p:nvPr/>
        </p:nvSpPr>
        <p:spPr>
          <a:xfrm>
            <a:off x="2483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B737BA-17EA-63C8-F224-31081DD32A07}"/>
              </a:ext>
            </a:extLst>
          </p:cNvPr>
          <p:cNvSpPr>
            <a:spLocks/>
          </p:cNvSpPr>
          <p:nvPr/>
        </p:nvSpPr>
        <p:spPr>
          <a:xfrm>
            <a:off x="269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0DC6501-24D6-98D6-5C0E-FB15E36A454D}"/>
              </a:ext>
            </a:extLst>
          </p:cNvPr>
          <p:cNvSpPr>
            <a:spLocks/>
          </p:cNvSpPr>
          <p:nvPr/>
        </p:nvSpPr>
        <p:spPr>
          <a:xfrm>
            <a:off x="161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69C2201-7214-7A92-E96A-616DBD18F988}"/>
              </a:ext>
            </a:extLst>
          </p:cNvPr>
          <p:cNvSpPr>
            <a:spLocks/>
          </p:cNvSpPr>
          <p:nvPr/>
        </p:nvSpPr>
        <p:spPr>
          <a:xfrm>
            <a:off x="1835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9151D1-C331-36A3-9730-F9B25F874376}"/>
              </a:ext>
            </a:extLst>
          </p:cNvPr>
          <p:cNvSpPr>
            <a:spLocks/>
          </p:cNvSpPr>
          <p:nvPr/>
        </p:nvSpPr>
        <p:spPr>
          <a:xfrm>
            <a:off x="2051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BD536B-7F20-49B4-69B9-DAFE29B34E3E}"/>
              </a:ext>
            </a:extLst>
          </p:cNvPr>
          <p:cNvSpPr>
            <a:spLocks/>
          </p:cNvSpPr>
          <p:nvPr/>
        </p:nvSpPr>
        <p:spPr>
          <a:xfrm>
            <a:off x="2267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F9DAC0-1F93-0610-132E-7CFA71B7D79F}"/>
              </a:ext>
            </a:extLst>
          </p:cNvPr>
          <p:cNvSpPr>
            <a:spLocks/>
          </p:cNvSpPr>
          <p:nvPr/>
        </p:nvSpPr>
        <p:spPr>
          <a:xfrm>
            <a:off x="2483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5C9A250-85F6-CBBB-7D83-0128D6C53570}"/>
              </a:ext>
            </a:extLst>
          </p:cNvPr>
          <p:cNvSpPr>
            <a:spLocks/>
          </p:cNvSpPr>
          <p:nvPr/>
        </p:nvSpPr>
        <p:spPr>
          <a:xfrm>
            <a:off x="269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6A9430-7B2A-1E28-0BC9-0BB56A430DFE}"/>
              </a:ext>
            </a:extLst>
          </p:cNvPr>
          <p:cNvSpPr>
            <a:spLocks/>
          </p:cNvSpPr>
          <p:nvPr/>
        </p:nvSpPr>
        <p:spPr>
          <a:xfrm>
            <a:off x="161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7F5A92-27B8-7426-E11D-F26CBD290E39}"/>
              </a:ext>
            </a:extLst>
          </p:cNvPr>
          <p:cNvSpPr>
            <a:spLocks/>
          </p:cNvSpPr>
          <p:nvPr/>
        </p:nvSpPr>
        <p:spPr>
          <a:xfrm>
            <a:off x="1835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6EB7EFF-F200-4641-DD92-3FBF01BF3A47}"/>
              </a:ext>
            </a:extLst>
          </p:cNvPr>
          <p:cNvSpPr>
            <a:spLocks/>
          </p:cNvSpPr>
          <p:nvPr/>
        </p:nvSpPr>
        <p:spPr>
          <a:xfrm>
            <a:off x="2051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10803E6-AE8B-592B-CF3C-2FECAB2AF1E7}"/>
              </a:ext>
            </a:extLst>
          </p:cNvPr>
          <p:cNvSpPr>
            <a:spLocks/>
          </p:cNvSpPr>
          <p:nvPr/>
        </p:nvSpPr>
        <p:spPr>
          <a:xfrm>
            <a:off x="2267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1C63125-A240-EA26-A9A6-EF7676AB2A44}"/>
              </a:ext>
            </a:extLst>
          </p:cNvPr>
          <p:cNvSpPr>
            <a:spLocks/>
          </p:cNvSpPr>
          <p:nvPr/>
        </p:nvSpPr>
        <p:spPr>
          <a:xfrm>
            <a:off x="2483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18AC479-8AAA-570F-0DE5-4DB280F4BBB0}"/>
              </a:ext>
            </a:extLst>
          </p:cNvPr>
          <p:cNvSpPr>
            <a:spLocks/>
          </p:cNvSpPr>
          <p:nvPr/>
        </p:nvSpPr>
        <p:spPr>
          <a:xfrm>
            <a:off x="269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35BD02-77D4-C6B2-788F-53B1E2589BA5}"/>
              </a:ext>
            </a:extLst>
          </p:cNvPr>
          <p:cNvSpPr>
            <a:spLocks/>
          </p:cNvSpPr>
          <p:nvPr/>
        </p:nvSpPr>
        <p:spPr>
          <a:xfrm>
            <a:off x="161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73101E1-239B-8730-937A-308D2B8FDD28}"/>
              </a:ext>
            </a:extLst>
          </p:cNvPr>
          <p:cNvSpPr>
            <a:spLocks/>
          </p:cNvSpPr>
          <p:nvPr/>
        </p:nvSpPr>
        <p:spPr>
          <a:xfrm>
            <a:off x="1835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51FED1-119C-BE78-A6B3-96C2B595A40A}"/>
              </a:ext>
            </a:extLst>
          </p:cNvPr>
          <p:cNvSpPr>
            <a:spLocks/>
          </p:cNvSpPr>
          <p:nvPr/>
        </p:nvSpPr>
        <p:spPr>
          <a:xfrm>
            <a:off x="2051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4AF0E2E-15B0-F1B4-FDFE-CE794274D707}"/>
              </a:ext>
            </a:extLst>
          </p:cNvPr>
          <p:cNvSpPr>
            <a:spLocks/>
          </p:cNvSpPr>
          <p:nvPr/>
        </p:nvSpPr>
        <p:spPr>
          <a:xfrm>
            <a:off x="2267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260AA8F-5C6D-D523-0107-4677A339F38E}"/>
              </a:ext>
            </a:extLst>
          </p:cNvPr>
          <p:cNvSpPr>
            <a:spLocks/>
          </p:cNvSpPr>
          <p:nvPr/>
        </p:nvSpPr>
        <p:spPr>
          <a:xfrm>
            <a:off x="2483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9BC3235-A5AF-A9B2-EE0C-9C7161E3C8D2}"/>
              </a:ext>
            </a:extLst>
          </p:cNvPr>
          <p:cNvSpPr>
            <a:spLocks/>
          </p:cNvSpPr>
          <p:nvPr/>
        </p:nvSpPr>
        <p:spPr>
          <a:xfrm>
            <a:off x="269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69B819E-7353-75E5-D58B-733302352676}"/>
              </a:ext>
            </a:extLst>
          </p:cNvPr>
          <p:cNvSpPr>
            <a:spLocks/>
          </p:cNvSpPr>
          <p:nvPr/>
        </p:nvSpPr>
        <p:spPr>
          <a:xfrm>
            <a:off x="2916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34269D4-B9C5-A166-EDB6-497162B3FF00}"/>
              </a:ext>
            </a:extLst>
          </p:cNvPr>
          <p:cNvSpPr>
            <a:spLocks/>
          </p:cNvSpPr>
          <p:nvPr/>
        </p:nvSpPr>
        <p:spPr>
          <a:xfrm>
            <a:off x="3132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A6A14-5AF1-355B-77C7-57AAFFD88E15}"/>
              </a:ext>
            </a:extLst>
          </p:cNvPr>
          <p:cNvSpPr>
            <a:spLocks/>
          </p:cNvSpPr>
          <p:nvPr/>
        </p:nvSpPr>
        <p:spPr>
          <a:xfrm>
            <a:off x="2916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DB0E1C3-FCE2-2434-EB35-B4DF6A81BCAA}"/>
              </a:ext>
            </a:extLst>
          </p:cNvPr>
          <p:cNvSpPr>
            <a:spLocks/>
          </p:cNvSpPr>
          <p:nvPr/>
        </p:nvSpPr>
        <p:spPr>
          <a:xfrm>
            <a:off x="3132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7417105-A9FD-6EAF-2B03-09BE8CB62341}"/>
              </a:ext>
            </a:extLst>
          </p:cNvPr>
          <p:cNvSpPr>
            <a:spLocks/>
          </p:cNvSpPr>
          <p:nvPr/>
        </p:nvSpPr>
        <p:spPr>
          <a:xfrm>
            <a:off x="2916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A3EB7E2-019F-F857-8946-5611AE8E1526}"/>
              </a:ext>
            </a:extLst>
          </p:cNvPr>
          <p:cNvSpPr>
            <a:spLocks/>
          </p:cNvSpPr>
          <p:nvPr/>
        </p:nvSpPr>
        <p:spPr>
          <a:xfrm>
            <a:off x="3132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7E34102-D794-357E-8F24-3F5B45B2EF22}"/>
              </a:ext>
            </a:extLst>
          </p:cNvPr>
          <p:cNvSpPr>
            <a:spLocks/>
          </p:cNvSpPr>
          <p:nvPr/>
        </p:nvSpPr>
        <p:spPr>
          <a:xfrm>
            <a:off x="2916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90CED54-4AFE-4482-0FBD-D49F55D92D56}"/>
              </a:ext>
            </a:extLst>
          </p:cNvPr>
          <p:cNvSpPr>
            <a:spLocks/>
          </p:cNvSpPr>
          <p:nvPr/>
        </p:nvSpPr>
        <p:spPr>
          <a:xfrm>
            <a:off x="3132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18C3F94-13A0-EEEC-BE91-ECEFB24986DC}"/>
              </a:ext>
            </a:extLst>
          </p:cNvPr>
          <p:cNvSpPr>
            <a:spLocks/>
          </p:cNvSpPr>
          <p:nvPr/>
        </p:nvSpPr>
        <p:spPr>
          <a:xfrm>
            <a:off x="2916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9D2FD4E-BFBB-1BC7-FFA4-F841289233F5}"/>
              </a:ext>
            </a:extLst>
          </p:cNvPr>
          <p:cNvSpPr>
            <a:spLocks/>
          </p:cNvSpPr>
          <p:nvPr/>
        </p:nvSpPr>
        <p:spPr>
          <a:xfrm>
            <a:off x="3132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8B434DF-B552-51B5-5985-4C48135869EB}"/>
              </a:ext>
            </a:extLst>
          </p:cNvPr>
          <p:cNvSpPr>
            <a:spLocks/>
          </p:cNvSpPr>
          <p:nvPr/>
        </p:nvSpPr>
        <p:spPr>
          <a:xfrm>
            <a:off x="2916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9CF8BAD-8B13-2A87-1B3E-0A005FB2DF1A}"/>
              </a:ext>
            </a:extLst>
          </p:cNvPr>
          <p:cNvSpPr>
            <a:spLocks/>
          </p:cNvSpPr>
          <p:nvPr/>
        </p:nvSpPr>
        <p:spPr>
          <a:xfrm>
            <a:off x="3132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646AD3E-7274-5520-A2EB-1F4E36A3C0AC}"/>
              </a:ext>
            </a:extLst>
          </p:cNvPr>
          <p:cNvSpPr>
            <a:spLocks/>
          </p:cNvSpPr>
          <p:nvPr/>
        </p:nvSpPr>
        <p:spPr>
          <a:xfrm>
            <a:off x="161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73655D3-CF61-D829-FBF8-A6B34DBEEFCF}"/>
              </a:ext>
            </a:extLst>
          </p:cNvPr>
          <p:cNvSpPr>
            <a:spLocks/>
          </p:cNvSpPr>
          <p:nvPr/>
        </p:nvSpPr>
        <p:spPr>
          <a:xfrm>
            <a:off x="1835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5901F92-C4E4-E1DE-A24A-825B79433D7C}"/>
              </a:ext>
            </a:extLst>
          </p:cNvPr>
          <p:cNvSpPr>
            <a:spLocks/>
          </p:cNvSpPr>
          <p:nvPr/>
        </p:nvSpPr>
        <p:spPr>
          <a:xfrm>
            <a:off x="2051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5D829C3-4858-CC54-741F-6CA50876DD76}"/>
              </a:ext>
            </a:extLst>
          </p:cNvPr>
          <p:cNvSpPr>
            <a:spLocks/>
          </p:cNvSpPr>
          <p:nvPr/>
        </p:nvSpPr>
        <p:spPr>
          <a:xfrm>
            <a:off x="2267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9F44ED3-3396-496D-7F8F-85B0A8D01032}"/>
              </a:ext>
            </a:extLst>
          </p:cNvPr>
          <p:cNvSpPr>
            <a:spLocks/>
          </p:cNvSpPr>
          <p:nvPr/>
        </p:nvSpPr>
        <p:spPr>
          <a:xfrm>
            <a:off x="2483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A4A2AE6-F782-1B36-7696-9ADC0B188B5A}"/>
              </a:ext>
            </a:extLst>
          </p:cNvPr>
          <p:cNvSpPr>
            <a:spLocks/>
          </p:cNvSpPr>
          <p:nvPr/>
        </p:nvSpPr>
        <p:spPr>
          <a:xfrm>
            <a:off x="269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69619FD-984C-0AAF-BD36-20C0E659A2C0}"/>
              </a:ext>
            </a:extLst>
          </p:cNvPr>
          <p:cNvSpPr>
            <a:spLocks/>
          </p:cNvSpPr>
          <p:nvPr/>
        </p:nvSpPr>
        <p:spPr>
          <a:xfrm>
            <a:off x="161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DA390C8-54EC-7B4F-47C9-727DFA2F5E0C}"/>
              </a:ext>
            </a:extLst>
          </p:cNvPr>
          <p:cNvSpPr>
            <a:spLocks/>
          </p:cNvSpPr>
          <p:nvPr/>
        </p:nvSpPr>
        <p:spPr>
          <a:xfrm>
            <a:off x="1835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7F2028E-CB15-D7FC-9722-EED9A0A30F5D}"/>
              </a:ext>
            </a:extLst>
          </p:cNvPr>
          <p:cNvSpPr>
            <a:spLocks/>
          </p:cNvSpPr>
          <p:nvPr/>
        </p:nvSpPr>
        <p:spPr>
          <a:xfrm>
            <a:off x="2051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2C1E81C-77DB-C38A-A99C-40689683BBF8}"/>
              </a:ext>
            </a:extLst>
          </p:cNvPr>
          <p:cNvSpPr>
            <a:spLocks/>
          </p:cNvSpPr>
          <p:nvPr/>
        </p:nvSpPr>
        <p:spPr>
          <a:xfrm>
            <a:off x="2267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61554EA-6026-D151-D815-DA60D457E7A6}"/>
              </a:ext>
            </a:extLst>
          </p:cNvPr>
          <p:cNvSpPr>
            <a:spLocks/>
          </p:cNvSpPr>
          <p:nvPr/>
        </p:nvSpPr>
        <p:spPr>
          <a:xfrm>
            <a:off x="2483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FCE71DE-98C7-6285-6584-924AC468F20C}"/>
              </a:ext>
            </a:extLst>
          </p:cNvPr>
          <p:cNvSpPr>
            <a:spLocks/>
          </p:cNvSpPr>
          <p:nvPr/>
        </p:nvSpPr>
        <p:spPr>
          <a:xfrm>
            <a:off x="269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8E4DDBE-8429-53C1-7E11-E5B5A298178C}"/>
              </a:ext>
            </a:extLst>
          </p:cNvPr>
          <p:cNvSpPr>
            <a:spLocks/>
          </p:cNvSpPr>
          <p:nvPr/>
        </p:nvSpPr>
        <p:spPr>
          <a:xfrm>
            <a:off x="2916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DA0B0FA-1DEE-B8E9-AF9F-FD62D9239D00}"/>
              </a:ext>
            </a:extLst>
          </p:cNvPr>
          <p:cNvSpPr>
            <a:spLocks/>
          </p:cNvSpPr>
          <p:nvPr/>
        </p:nvSpPr>
        <p:spPr>
          <a:xfrm>
            <a:off x="3132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78765B2-D8C0-C872-B177-0E62ACA4DE36}"/>
              </a:ext>
            </a:extLst>
          </p:cNvPr>
          <p:cNvSpPr>
            <a:spLocks/>
          </p:cNvSpPr>
          <p:nvPr/>
        </p:nvSpPr>
        <p:spPr>
          <a:xfrm>
            <a:off x="2916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2690029-2F08-C8B1-ECB2-34AF3AB9D42A}"/>
              </a:ext>
            </a:extLst>
          </p:cNvPr>
          <p:cNvSpPr>
            <a:spLocks/>
          </p:cNvSpPr>
          <p:nvPr/>
        </p:nvSpPr>
        <p:spPr>
          <a:xfrm>
            <a:off x="3132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9B0B7FA0-8914-EEF9-8A52-9B1018D3F26F}"/>
              </a:ext>
            </a:extLst>
          </p:cNvPr>
          <p:cNvSpPr>
            <a:spLocks/>
          </p:cNvSpPr>
          <p:nvPr/>
        </p:nvSpPr>
        <p:spPr>
          <a:xfrm>
            <a:off x="1834757" y="5002162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6289593-107B-F63E-B30B-24D5E23CEA90}"/>
              </a:ext>
            </a:extLst>
          </p:cNvPr>
          <p:cNvSpPr>
            <a:spLocks/>
          </p:cNvSpPr>
          <p:nvPr/>
        </p:nvSpPr>
        <p:spPr>
          <a:xfrm>
            <a:off x="2051769" y="2848903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FAB6D6B-FCB8-32C2-92B9-DFFC1E5DD929}"/>
              </a:ext>
            </a:extLst>
          </p:cNvPr>
          <p:cNvSpPr>
            <a:spLocks/>
          </p:cNvSpPr>
          <p:nvPr/>
        </p:nvSpPr>
        <p:spPr>
          <a:xfrm>
            <a:off x="1621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D57B868-0A90-8D3F-5F81-2160E06B11F4}"/>
              </a:ext>
            </a:extLst>
          </p:cNvPr>
          <p:cNvSpPr>
            <a:spLocks/>
          </p:cNvSpPr>
          <p:nvPr/>
        </p:nvSpPr>
        <p:spPr>
          <a:xfrm>
            <a:off x="2053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5CDF94F-56CB-ED90-28D1-008A146AF7B7}"/>
              </a:ext>
            </a:extLst>
          </p:cNvPr>
          <p:cNvSpPr>
            <a:spLocks/>
          </p:cNvSpPr>
          <p:nvPr/>
        </p:nvSpPr>
        <p:spPr>
          <a:xfrm>
            <a:off x="2486333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1FE09BE-DCAA-CA65-7054-A6429C6A0EB8}"/>
              </a:ext>
            </a:extLst>
          </p:cNvPr>
          <p:cNvSpPr>
            <a:spLocks/>
          </p:cNvSpPr>
          <p:nvPr/>
        </p:nvSpPr>
        <p:spPr>
          <a:xfrm>
            <a:off x="291678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C3BB6D7-6B10-CEA7-3C34-E87CF1424D32}"/>
              </a:ext>
            </a:extLst>
          </p:cNvPr>
          <p:cNvSpPr>
            <a:spLocks/>
          </p:cNvSpPr>
          <p:nvPr/>
        </p:nvSpPr>
        <p:spPr>
          <a:xfrm>
            <a:off x="1621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20B0257-B6B2-5F72-9C53-78B15843D73E}"/>
              </a:ext>
            </a:extLst>
          </p:cNvPr>
          <p:cNvSpPr>
            <a:spLocks/>
          </p:cNvSpPr>
          <p:nvPr/>
        </p:nvSpPr>
        <p:spPr>
          <a:xfrm>
            <a:off x="2053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B2F6C82-EF5B-639B-5586-1F7BE65F4B40}"/>
              </a:ext>
            </a:extLst>
          </p:cNvPr>
          <p:cNvSpPr>
            <a:spLocks/>
          </p:cNvSpPr>
          <p:nvPr/>
        </p:nvSpPr>
        <p:spPr>
          <a:xfrm>
            <a:off x="2486333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4C8CBCE-AB44-5E25-F19B-0D8E230D656D}"/>
              </a:ext>
            </a:extLst>
          </p:cNvPr>
          <p:cNvSpPr>
            <a:spLocks/>
          </p:cNvSpPr>
          <p:nvPr/>
        </p:nvSpPr>
        <p:spPr>
          <a:xfrm>
            <a:off x="291678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258C6E5-54AF-ECAE-3650-720777171D40}"/>
              </a:ext>
            </a:extLst>
          </p:cNvPr>
          <p:cNvSpPr>
            <a:spLocks/>
          </p:cNvSpPr>
          <p:nvPr/>
        </p:nvSpPr>
        <p:spPr>
          <a:xfrm>
            <a:off x="2700388" y="3550095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7520057-278E-80C7-DB6F-88C0F0615AE8}"/>
              </a:ext>
            </a:extLst>
          </p:cNvPr>
          <p:cNvSpPr>
            <a:spLocks/>
          </p:cNvSpPr>
          <p:nvPr/>
        </p:nvSpPr>
        <p:spPr>
          <a:xfrm>
            <a:off x="1621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9C25466-25EB-53A7-DE62-CF788881C5F5}"/>
              </a:ext>
            </a:extLst>
          </p:cNvPr>
          <p:cNvSpPr>
            <a:spLocks/>
          </p:cNvSpPr>
          <p:nvPr/>
        </p:nvSpPr>
        <p:spPr>
          <a:xfrm>
            <a:off x="2053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D2303B1-01DD-4CF1-6094-4C146EACD7D6}"/>
              </a:ext>
            </a:extLst>
          </p:cNvPr>
          <p:cNvSpPr>
            <a:spLocks/>
          </p:cNvSpPr>
          <p:nvPr/>
        </p:nvSpPr>
        <p:spPr>
          <a:xfrm>
            <a:off x="2486333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9335669-0AA8-8C3D-F2C7-C1C3EC917EF8}"/>
              </a:ext>
            </a:extLst>
          </p:cNvPr>
          <p:cNvSpPr>
            <a:spLocks/>
          </p:cNvSpPr>
          <p:nvPr/>
        </p:nvSpPr>
        <p:spPr>
          <a:xfrm>
            <a:off x="291678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284ACD1-8739-05AF-F1C6-95F85621DC85}"/>
              </a:ext>
            </a:extLst>
          </p:cNvPr>
          <p:cNvSpPr>
            <a:spLocks/>
          </p:cNvSpPr>
          <p:nvPr/>
        </p:nvSpPr>
        <p:spPr>
          <a:xfrm>
            <a:off x="2051769" y="2855576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BA93CB5-CDC5-EB6D-B232-5AF1445CB970}"/>
              </a:ext>
            </a:extLst>
          </p:cNvPr>
          <p:cNvSpPr>
            <a:spLocks/>
          </p:cNvSpPr>
          <p:nvPr/>
        </p:nvSpPr>
        <p:spPr>
          <a:xfrm>
            <a:off x="1620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B4AFBBF-5EA6-3EAC-0E1F-26A5FA4567A6}"/>
              </a:ext>
            </a:extLst>
          </p:cNvPr>
          <p:cNvSpPr>
            <a:spLocks/>
          </p:cNvSpPr>
          <p:nvPr/>
        </p:nvSpPr>
        <p:spPr>
          <a:xfrm>
            <a:off x="2052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B16F768-A6B5-1AD7-F753-87D24B8259A4}"/>
              </a:ext>
            </a:extLst>
          </p:cNvPr>
          <p:cNvSpPr>
            <a:spLocks/>
          </p:cNvSpPr>
          <p:nvPr/>
        </p:nvSpPr>
        <p:spPr>
          <a:xfrm>
            <a:off x="2485940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58A50FE-845A-DF16-1D01-10CDC0D7506B}"/>
              </a:ext>
            </a:extLst>
          </p:cNvPr>
          <p:cNvSpPr>
            <a:spLocks/>
          </p:cNvSpPr>
          <p:nvPr/>
        </p:nvSpPr>
        <p:spPr>
          <a:xfrm>
            <a:off x="291638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3DA51553-0660-6637-CEC2-AAA35D5C2186}"/>
                  </a:ext>
                </a:extLst>
              </p:cNvPr>
              <p:cNvSpPr txBox="1"/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3DA51553-0660-6637-CEC2-AAA35D5C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ZoneTexte 197">
                <a:extLst>
                  <a:ext uri="{FF2B5EF4-FFF2-40B4-BE49-F238E27FC236}">
                    <a16:creationId xmlns:a16="http://schemas.microsoft.com/office/drawing/2014/main" id="{FC404A94-E5C3-8278-6D2C-D2C265CB0DCA}"/>
                  </a:ext>
                </a:extLst>
              </p:cNvPr>
              <p:cNvSpPr txBox="1"/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8" name="ZoneTexte 197">
                <a:extLst>
                  <a:ext uri="{FF2B5EF4-FFF2-40B4-BE49-F238E27FC236}">
                    <a16:creationId xmlns:a16="http://schemas.microsoft.com/office/drawing/2014/main" id="{FC404A94-E5C3-8278-6D2C-D2C265CB0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ZoneTexte 199">
            <a:extLst>
              <a:ext uri="{FF2B5EF4-FFF2-40B4-BE49-F238E27FC236}">
                <a16:creationId xmlns:a16="http://schemas.microsoft.com/office/drawing/2014/main" id="{08BD7C98-9FE6-34E6-ED51-7127D5DA23CA}"/>
              </a:ext>
            </a:extLst>
          </p:cNvPr>
          <p:cNvSpPr txBox="1"/>
          <p:nvPr/>
        </p:nvSpPr>
        <p:spPr>
          <a:xfrm>
            <a:off x="3812788" y="4706762"/>
            <a:ext cx="229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Security factor S</a:t>
            </a:r>
            <a:endParaRPr lang="fr-FR" dirty="0"/>
          </a:p>
        </p:txBody>
      </p:sp>
      <p:sp>
        <p:nvSpPr>
          <p:cNvPr id="202" name="ZoneTexte 201">
            <a:extLst>
              <a:ext uri="{FF2B5EF4-FFF2-40B4-BE49-F238E27FC236}">
                <a16:creationId xmlns:a16="http://schemas.microsoft.com/office/drawing/2014/main" id="{F5E099B5-BF91-BEFF-F253-D9725F764D96}"/>
              </a:ext>
            </a:extLst>
          </p:cNvPr>
          <p:cNvSpPr txBox="1"/>
          <p:nvPr/>
        </p:nvSpPr>
        <p:spPr>
          <a:xfrm>
            <a:off x="7735177" y="4001396"/>
            <a:ext cx="321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+mj-lt"/>
              </a:rPr>
              <a:t>This security factor is due to the Nyquist-</a:t>
            </a:r>
            <a:r>
              <a:rPr lang="en-US" b="0" i="1" dirty="0" err="1">
                <a:effectLst/>
                <a:latin typeface="+mj-lt"/>
              </a:rPr>
              <a:t>Shanon</a:t>
            </a:r>
            <a:r>
              <a:rPr lang="en-US" b="0" i="1" dirty="0">
                <a:effectLst/>
                <a:latin typeface="+mj-lt"/>
              </a:rPr>
              <a:t> theorem.</a:t>
            </a:r>
            <a:endParaRPr lang="en-US" i="1" dirty="0">
              <a:latin typeface="+mj-lt"/>
            </a:endParaRPr>
          </a:p>
          <a:p>
            <a:endParaRPr lang="en-US" b="0" i="1" dirty="0">
              <a:effectLst/>
              <a:latin typeface="+mj-lt"/>
            </a:endParaRPr>
          </a:p>
          <a:p>
            <a:r>
              <a:rPr lang="en-US" i="1" dirty="0">
                <a:latin typeface="+mj-lt"/>
              </a:rPr>
              <a:t>And S &gt;= 2</a:t>
            </a:r>
            <a:endParaRPr lang="en-US" b="0" i="1" dirty="0">
              <a:effectLst/>
              <a:latin typeface="+mj-lt"/>
            </a:endParaRPr>
          </a:p>
        </p:txBody>
      </p:sp>
      <p:sp>
        <p:nvSpPr>
          <p:cNvPr id="206" name="ZoneTexte 205">
            <a:extLst>
              <a:ext uri="{FF2B5EF4-FFF2-40B4-BE49-F238E27FC236}">
                <a16:creationId xmlns:a16="http://schemas.microsoft.com/office/drawing/2014/main" id="{02658971-3381-B312-1F15-B9EEEB6DE661}"/>
              </a:ext>
            </a:extLst>
          </p:cNvPr>
          <p:cNvSpPr txBox="1"/>
          <p:nvPr/>
        </p:nvSpPr>
        <p:spPr>
          <a:xfrm>
            <a:off x="8114976" y="5744031"/>
            <a:ext cx="37710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verify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spatial </a:t>
            </a:r>
            <a:r>
              <a:rPr lang="fr-FR" i="1" dirty="0" err="1"/>
              <a:t>resolution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good </a:t>
            </a:r>
            <a:r>
              <a:rPr lang="fr-FR" i="1" dirty="0" err="1"/>
              <a:t>enough</a:t>
            </a:r>
            <a:r>
              <a:rPr lang="fr-FR" i="1" dirty="0"/>
              <a:t>, </a:t>
            </a:r>
            <a:r>
              <a:rPr lang="fr-FR" b="1" i="1" dirty="0"/>
              <a:t>calibration </a:t>
            </a:r>
            <a:r>
              <a:rPr lang="fr-FR" b="1" i="1" dirty="0" err="1"/>
              <a:t>target</a:t>
            </a:r>
            <a:r>
              <a:rPr lang="fr-FR" i="1" dirty="0"/>
              <a:t> can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. (Foucault)</a:t>
            </a:r>
          </a:p>
        </p:txBody>
      </p:sp>
      <p:pic>
        <p:nvPicPr>
          <p:cNvPr id="208" name="Image 207">
            <a:extLst>
              <a:ext uri="{FF2B5EF4-FFF2-40B4-BE49-F238E27FC236}">
                <a16:creationId xmlns:a16="http://schemas.microsoft.com/office/drawing/2014/main" id="{6FABD806-9B7A-020F-C1FC-61212EA08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072" y="3668127"/>
            <a:ext cx="963168" cy="18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9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C693A503-0A0D-C38D-9BF1-859D2AA0AC2D}"/>
              </a:ext>
            </a:extLst>
          </p:cNvPr>
          <p:cNvCxnSpPr>
            <a:cxnSpLocks/>
          </p:cNvCxnSpPr>
          <p:nvPr/>
        </p:nvCxnSpPr>
        <p:spPr>
          <a:xfrm flipH="1">
            <a:off x="1105297" y="2468049"/>
            <a:ext cx="1442627" cy="17925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E61ADE61-0A9F-6E73-2A82-3BC612231042}"/>
              </a:ext>
            </a:extLst>
          </p:cNvPr>
          <p:cNvCxnSpPr>
            <a:cxnSpLocks/>
          </p:cNvCxnSpPr>
          <p:nvPr/>
        </p:nvCxnSpPr>
        <p:spPr>
          <a:xfrm>
            <a:off x="3670297" y="2468049"/>
            <a:ext cx="900009" cy="1785489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Resolution</a:t>
            </a:r>
            <a:r>
              <a:rPr lang="fr-FR" sz="2000" b="1" dirty="0"/>
              <a:t> of the </a:t>
            </a:r>
            <a:r>
              <a:rPr lang="fr-FR" sz="2000" b="1" dirty="0" err="1"/>
              <a:t>sensor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181D3D5-6B4A-ABDB-3AB2-030C5EB7B5ED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B10A926-F2D2-50E9-A263-7D219BC4B007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5" name="Parallélogramme 4">
            <a:extLst>
              <a:ext uri="{FF2B5EF4-FFF2-40B4-BE49-F238E27FC236}">
                <a16:creationId xmlns:a16="http://schemas.microsoft.com/office/drawing/2014/main" id="{C05DB977-36EB-125B-D917-687BD9995ED3}"/>
              </a:ext>
            </a:extLst>
          </p:cNvPr>
          <p:cNvSpPr/>
          <p:nvPr/>
        </p:nvSpPr>
        <p:spPr>
          <a:xfrm>
            <a:off x="717851" y="4272200"/>
            <a:ext cx="3839017" cy="1346986"/>
          </a:xfrm>
          <a:prstGeom prst="parallelogram">
            <a:avLst>
              <a:gd name="adj" fmla="val 2913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2ADE9BC-C58E-810F-DDFE-E6F78D093C25}"/>
                  </a:ext>
                </a:extLst>
              </p:cNvPr>
              <p:cNvSpPr txBox="1"/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2ADE9BC-C58E-810F-DDFE-E6F78D093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arallélogramme 24">
            <a:extLst>
              <a:ext uri="{FF2B5EF4-FFF2-40B4-BE49-F238E27FC236}">
                <a16:creationId xmlns:a16="http://schemas.microsoft.com/office/drawing/2014/main" id="{101829A5-92FB-354F-61A3-A0347ECE1E28}"/>
              </a:ext>
            </a:extLst>
          </p:cNvPr>
          <p:cNvSpPr/>
          <p:nvPr/>
        </p:nvSpPr>
        <p:spPr>
          <a:xfrm>
            <a:off x="2350140" y="2468049"/>
            <a:ext cx="1320159" cy="688984"/>
          </a:xfrm>
          <a:prstGeom prst="parallelogram">
            <a:avLst>
              <a:gd name="adj" fmla="val 29135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04B8CE7-3430-0043-116D-E60AB0091DE6}"/>
              </a:ext>
            </a:extLst>
          </p:cNvPr>
          <p:cNvSpPr txBox="1"/>
          <p:nvPr/>
        </p:nvSpPr>
        <p:spPr>
          <a:xfrm>
            <a:off x="2725400" y="248330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Sensor</a:t>
            </a:r>
            <a:endParaRPr lang="fr-FR" sz="1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F7956DE-4003-511C-AD50-2943DF2C24CD}"/>
              </a:ext>
            </a:extLst>
          </p:cNvPr>
          <p:cNvSpPr txBox="1"/>
          <p:nvPr/>
        </p:nvSpPr>
        <p:spPr>
          <a:xfrm>
            <a:off x="2948556" y="49051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Inspection</a:t>
            </a:r>
          </a:p>
          <a:p>
            <a:pPr algn="ctr"/>
            <a:r>
              <a:rPr lang="fr-FR" sz="1400" dirty="0"/>
              <a:t>Area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BBC34E6-CE0C-481A-70A5-DB6961C0B010}"/>
              </a:ext>
            </a:extLst>
          </p:cNvPr>
          <p:cNvCxnSpPr>
            <a:cxnSpLocks/>
          </p:cNvCxnSpPr>
          <p:nvPr/>
        </p:nvCxnSpPr>
        <p:spPr>
          <a:xfrm>
            <a:off x="576075" y="5790044"/>
            <a:ext cx="3563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2A507BE-D49B-CAF9-F01A-BF409556989B}"/>
              </a:ext>
            </a:extLst>
          </p:cNvPr>
          <p:cNvCxnSpPr>
            <a:cxnSpLocks/>
          </p:cNvCxnSpPr>
          <p:nvPr/>
        </p:nvCxnSpPr>
        <p:spPr>
          <a:xfrm flipV="1">
            <a:off x="4468008" y="4238853"/>
            <a:ext cx="377751" cy="134698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rallélogramme 35">
            <a:extLst>
              <a:ext uri="{FF2B5EF4-FFF2-40B4-BE49-F238E27FC236}">
                <a16:creationId xmlns:a16="http://schemas.microsoft.com/office/drawing/2014/main" id="{403D5637-EAB0-53C0-F481-B25112490E72}"/>
              </a:ext>
            </a:extLst>
          </p:cNvPr>
          <p:cNvSpPr/>
          <p:nvPr/>
        </p:nvSpPr>
        <p:spPr>
          <a:xfrm>
            <a:off x="2378250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Parallélogramme 36">
            <a:extLst>
              <a:ext uri="{FF2B5EF4-FFF2-40B4-BE49-F238E27FC236}">
                <a16:creationId xmlns:a16="http://schemas.microsoft.com/office/drawing/2014/main" id="{DD122B06-D6D0-ED60-9D8F-51F5A6E3E5FF}"/>
              </a:ext>
            </a:extLst>
          </p:cNvPr>
          <p:cNvSpPr/>
          <p:nvPr/>
        </p:nvSpPr>
        <p:spPr>
          <a:xfrm>
            <a:off x="2536709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Parallélogramme 37">
            <a:extLst>
              <a:ext uri="{FF2B5EF4-FFF2-40B4-BE49-F238E27FC236}">
                <a16:creationId xmlns:a16="http://schemas.microsoft.com/office/drawing/2014/main" id="{18EC70C0-43C3-3241-7896-B510D1C9F756}"/>
              </a:ext>
            </a:extLst>
          </p:cNvPr>
          <p:cNvSpPr/>
          <p:nvPr/>
        </p:nvSpPr>
        <p:spPr>
          <a:xfrm>
            <a:off x="2695168" y="2982100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Parallélogramme 38">
            <a:extLst>
              <a:ext uri="{FF2B5EF4-FFF2-40B4-BE49-F238E27FC236}">
                <a16:creationId xmlns:a16="http://schemas.microsoft.com/office/drawing/2014/main" id="{84A651F3-3D58-5B65-2F14-813A4653DA3B}"/>
              </a:ext>
            </a:extLst>
          </p:cNvPr>
          <p:cNvSpPr/>
          <p:nvPr/>
        </p:nvSpPr>
        <p:spPr>
          <a:xfrm>
            <a:off x="2422351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Parallélogramme 39">
            <a:extLst>
              <a:ext uri="{FF2B5EF4-FFF2-40B4-BE49-F238E27FC236}">
                <a16:creationId xmlns:a16="http://schemas.microsoft.com/office/drawing/2014/main" id="{AC6A37BA-B52F-664C-2EBC-80C933C7F86B}"/>
              </a:ext>
            </a:extLst>
          </p:cNvPr>
          <p:cNvSpPr/>
          <p:nvPr/>
        </p:nvSpPr>
        <p:spPr>
          <a:xfrm>
            <a:off x="2580810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Parallélogramme 40">
            <a:extLst>
              <a:ext uri="{FF2B5EF4-FFF2-40B4-BE49-F238E27FC236}">
                <a16:creationId xmlns:a16="http://schemas.microsoft.com/office/drawing/2014/main" id="{0CBAC056-A48C-880A-F6F7-CA95E97D4542}"/>
              </a:ext>
            </a:extLst>
          </p:cNvPr>
          <p:cNvSpPr/>
          <p:nvPr/>
        </p:nvSpPr>
        <p:spPr>
          <a:xfrm>
            <a:off x="2739269" y="2833929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B6A677F-0FC4-9CE5-7D64-4B9F866641F0}"/>
              </a:ext>
            </a:extLst>
          </p:cNvPr>
          <p:cNvSpPr txBox="1"/>
          <p:nvPr/>
        </p:nvSpPr>
        <p:spPr>
          <a:xfrm>
            <a:off x="2868271" y="283151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2B75AA8B-7672-0DBA-1A5E-6EB14DC4441A}"/>
                  </a:ext>
                </a:extLst>
              </p:cNvPr>
              <p:cNvSpPr txBox="1"/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2B75AA8B-7672-0DBA-1A5E-6EB14DC4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3DC4C4CF-B136-B092-026D-054B5881D7D8}"/>
                  </a:ext>
                </a:extLst>
              </p:cNvPr>
              <p:cNvSpPr txBox="1"/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3DC4C4CF-B136-B092-026D-054B5881D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CEC26715-510A-A8BA-A534-AFFA27631242}"/>
              </a:ext>
            </a:extLst>
          </p:cNvPr>
          <p:cNvCxnSpPr>
            <a:cxnSpLocks/>
          </p:cNvCxnSpPr>
          <p:nvPr/>
        </p:nvCxnSpPr>
        <p:spPr>
          <a:xfrm>
            <a:off x="2536709" y="2321996"/>
            <a:ext cx="11701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D3400639-60E3-5F4C-2C20-929F0B7B4D0A}"/>
              </a:ext>
            </a:extLst>
          </p:cNvPr>
          <p:cNvCxnSpPr>
            <a:cxnSpLocks/>
          </p:cNvCxnSpPr>
          <p:nvPr/>
        </p:nvCxnSpPr>
        <p:spPr>
          <a:xfrm flipV="1">
            <a:off x="3639276" y="2469338"/>
            <a:ext cx="202560" cy="687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183BEA09-EE24-69EA-A004-1C11FE2874DA}"/>
                  </a:ext>
                </a:extLst>
              </p:cNvPr>
              <p:cNvSpPr txBox="1"/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183BEA09-EE24-69EA-A004-1C11FE287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5161983D-3075-E265-87A1-6498AE3E0C32}"/>
                  </a:ext>
                </a:extLst>
              </p:cNvPr>
              <p:cNvSpPr txBox="1"/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5161983D-3075-E265-87A1-6498AE3E0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Parallélogramme 83">
            <a:extLst>
              <a:ext uri="{FF2B5EF4-FFF2-40B4-BE49-F238E27FC236}">
                <a16:creationId xmlns:a16="http://schemas.microsoft.com/office/drawing/2014/main" id="{26F19511-66C9-4D3D-861C-A5F7BC4910C6}"/>
              </a:ext>
            </a:extLst>
          </p:cNvPr>
          <p:cNvSpPr/>
          <p:nvPr/>
        </p:nvSpPr>
        <p:spPr>
          <a:xfrm>
            <a:off x="1674093" y="4995189"/>
            <a:ext cx="455077" cy="327515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961C0A9B-1AD9-6665-BD86-F7BD923713F0}"/>
              </a:ext>
            </a:extLst>
          </p:cNvPr>
          <p:cNvCxnSpPr>
            <a:cxnSpLocks/>
          </p:cNvCxnSpPr>
          <p:nvPr/>
        </p:nvCxnSpPr>
        <p:spPr>
          <a:xfrm>
            <a:off x="1770849" y="4915494"/>
            <a:ext cx="39855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F14EB110-49F5-A762-FBF3-48354C53C634}"/>
              </a:ext>
            </a:extLst>
          </p:cNvPr>
          <p:cNvCxnSpPr>
            <a:cxnSpLocks/>
          </p:cNvCxnSpPr>
          <p:nvPr/>
        </p:nvCxnSpPr>
        <p:spPr>
          <a:xfrm flipV="1">
            <a:off x="2146406" y="4995189"/>
            <a:ext cx="86815" cy="3275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29D2E4F5-EA24-9DAB-C976-C4625FFDF1A8}"/>
                  </a:ext>
                </a:extLst>
              </p:cNvPr>
              <p:cNvSpPr txBox="1"/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29D2E4F5-EA24-9DAB-C976-C4625FFDF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3674F0BB-7D5D-2569-675D-8B15999AAB02}"/>
                  </a:ext>
                </a:extLst>
              </p:cNvPr>
              <p:cNvSpPr txBox="1"/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ZoneTexte 92">
                <a:extLst>
                  <a:ext uri="{FF2B5EF4-FFF2-40B4-BE49-F238E27FC236}">
                    <a16:creationId xmlns:a16="http://schemas.microsoft.com/office/drawing/2014/main" id="{3674F0BB-7D5D-2569-675D-8B15999A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FAA286EC-1948-8221-44F9-CD76FC51492B}"/>
              </a:ext>
            </a:extLst>
          </p:cNvPr>
          <p:cNvCxnSpPr>
            <a:cxnSpLocks/>
          </p:cNvCxnSpPr>
          <p:nvPr/>
        </p:nvCxnSpPr>
        <p:spPr>
          <a:xfrm>
            <a:off x="3466487" y="3175695"/>
            <a:ext cx="700007" cy="2428806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916C8A36-FF06-00E3-B5A9-FF874B79CE11}"/>
              </a:ext>
            </a:extLst>
          </p:cNvPr>
          <p:cNvCxnSpPr>
            <a:cxnSpLocks/>
          </p:cNvCxnSpPr>
          <p:nvPr/>
        </p:nvCxnSpPr>
        <p:spPr>
          <a:xfrm flipH="1">
            <a:off x="733680" y="3170670"/>
            <a:ext cx="1608686" cy="24338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ZoneTexte 109">
            <a:extLst>
              <a:ext uri="{FF2B5EF4-FFF2-40B4-BE49-F238E27FC236}">
                <a16:creationId xmlns:a16="http://schemas.microsoft.com/office/drawing/2014/main" id="{6CCD7683-BB62-2C68-171F-71F0EE4C7833}"/>
              </a:ext>
            </a:extLst>
          </p:cNvPr>
          <p:cNvSpPr txBox="1"/>
          <p:nvPr/>
        </p:nvSpPr>
        <p:spPr>
          <a:xfrm>
            <a:off x="4305837" y="575230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mm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0D733443-FCD9-8A9D-5FE0-26B9704D5D6B}"/>
              </a:ext>
            </a:extLst>
          </p:cNvPr>
          <p:cNvSpPr txBox="1"/>
          <p:nvPr/>
        </p:nvSpPr>
        <p:spPr>
          <a:xfrm>
            <a:off x="3841836" y="2113034"/>
            <a:ext cx="69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pixels</a:t>
            </a:r>
          </a:p>
        </p:txBody>
      </p:sp>
      <p:sp>
        <p:nvSpPr>
          <p:cNvPr id="120" name="Rectangle : coins arrondis 119">
            <a:extLst>
              <a:ext uri="{FF2B5EF4-FFF2-40B4-BE49-F238E27FC236}">
                <a16:creationId xmlns:a16="http://schemas.microsoft.com/office/drawing/2014/main" id="{D614C1A8-44F2-D1D6-54FE-EC4704C26588}"/>
              </a:ext>
            </a:extLst>
          </p:cNvPr>
          <p:cNvSpPr/>
          <p:nvPr/>
        </p:nvSpPr>
        <p:spPr>
          <a:xfrm>
            <a:off x="7570362" y="405694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 (pixels)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C24BBF24-285D-F9B7-7A75-2D382663432E}"/>
                  </a:ext>
                </a:extLst>
              </p:cNvPr>
              <p:cNvSpPr txBox="1"/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C24BBF24-285D-F9B7-7A75-2D3826634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ZoneTexte 121">
            <a:extLst>
              <a:ext uri="{FF2B5EF4-FFF2-40B4-BE49-F238E27FC236}">
                <a16:creationId xmlns:a16="http://schemas.microsoft.com/office/drawing/2014/main" id="{D53D972E-9D94-05D0-9AF0-1C6C99BFBFEC}"/>
              </a:ext>
            </a:extLst>
          </p:cNvPr>
          <p:cNvSpPr txBox="1"/>
          <p:nvPr/>
        </p:nvSpPr>
        <p:spPr>
          <a:xfrm>
            <a:off x="6243215" y="5616883"/>
            <a:ext cx="2154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H (mm) 	</a:t>
            </a:r>
            <a:r>
              <a:rPr lang="fr-FR" sz="1600" dirty="0">
                <a:sym typeface="Wingdings" panose="05000000000000000000" pitchFamily="2" charset="2"/>
              </a:rPr>
              <a:t>	R (px)</a:t>
            </a:r>
            <a:endParaRPr lang="fr-FR" sz="1600" dirty="0"/>
          </a:p>
          <a:p>
            <a:r>
              <a:rPr lang="fr-FR" sz="1600" dirty="0"/>
              <a:t>d (mm) 	</a:t>
            </a:r>
            <a:r>
              <a:rPr lang="fr-FR" sz="1600" dirty="0">
                <a:sym typeface="Wingdings" panose="05000000000000000000" pitchFamily="2" charset="2"/>
              </a:rPr>
              <a:t> 	S (px)</a:t>
            </a:r>
            <a:endParaRPr lang="fr-FR" sz="1600" dirty="0"/>
          </a:p>
          <a:p>
            <a:r>
              <a:rPr lang="fr-FR" sz="1600" dirty="0"/>
              <a:t>P (mm) 	</a:t>
            </a:r>
            <a:r>
              <a:rPr lang="fr-FR" sz="1600" dirty="0">
                <a:sym typeface="Wingdings" panose="05000000000000000000" pitchFamily="2" charset="2"/>
              </a:rPr>
              <a:t> 	1 (px)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04490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44DBB128-7E27-C7F2-6D43-F428D6276B62}"/>
              </a:ext>
            </a:extLst>
          </p:cNvPr>
          <p:cNvSpPr>
            <a:spLocks/>
          </p:cNvSpPr>
          <p:nvPr/>
        </p:nvSpPr>
        <p:spPr>
          <a:xfrm>
            <a:off x="1269184" y="2175089"/>
            <a:ext cx="867333" cy="885656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08650F6-B2F6-DA6F-C9D2-823CE0C34B22}"/>
              </a:ext>
            </a:extLst>
          </p:cNvPr>
          <p:cNvSpPr>
            <a:spLocks/>
          </p:cNvSpPr>
          <p:nvPr/>
        </p:nvSpPr>
        <p:spPr>
          <a:xfrm>
            <a:off x="1550353" y="5161582"/>
            <a:ext cx="867333" cy="885656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868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Motion, </a:t>
            </a:r>
            <a:r>
              <a:rPr lang="fr-FR" sz="2000" b="1" dirty="0" err="1"/>
              <a:t>sharp</a:t>
            </a:r>
            <a:r>
              <a:rPr lang="fr-FR" sz="2000" b="1" dirty="0"/>
              <a:t> image and maximum </a:t>
            </a:r>
            <a:r>
              <a:rPr lang="fr-FR" sz="2000" b="1" dirty="0" err="1"/>
              <a:t>exposure</a:t>
            </a:r>
            <a:r>
              <a:rPr lang="fr-FR" sz="2000" b="1" dirty="0"/>
              <a:t> time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0C464897-4D0D-BD2E-4FD2-96C8995F6A3E}"/>
              </a:ext>
            </a:extLst>
          </p:cNvPr>
          <p:cNvSpPr>
            <a:spLocks/>
          </p:cNvSpPr>
          <p:nvPr/>
        </p:nvSpPr>
        <p:spPr>
          <a:xfrm>
            <a:off x="844214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671A6B1-66AA-FFD7-725D-4D6F7BB0691F}"/>
              </a:ext>
            </a:extLst>
          </p:cNvPr>
          <p:cNvSpPr>
            <a:spLocks/>
          </p:cNvSpPr>
          <p:nvPr/>
        </p:nvSpPr>
        <p:spPr>
          <a:xfrm>
            <a:off x="1276214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B6936E3-FD6B-ECC2-3E57-7421C9822312}"/>
              </a:ext>
            </a:extLst>
          </p:cNvPr>
          <p:cNvSpPr>
            <a:spLocks/>
          </p:cNvSpPr>
          <p:nvPr/>
        </p:nvSpPr>
        <p:spPr>
          <a:xfrm>
            <a:off x="1709496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F845517-477B-AB53-1735-867550E26476}"/>
              </a:ext>
            </a:extLst>
          </p:cNvPr>
          <p:cNvSpPr>
            <a:spLocks/>
          </p:cNvSpPr>
          <p:nvPr/>
        </p:nvSpPr>
        <p:spPr>
          <a:xfrm>
            <a:off x="2139944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6AB62D4-556F-74CF-97B3-EC6DE0288CCE}"/>
              </a:ext>
            </a:extLst>
          </p:cNvPr>
          <p:cNvSpPr>
            <a:spLocks/>
          </p:cNvSpPr>
          <p:nvPr/>
        </p:nvSpPr>
        <p:spPr>
          <a:xfrm>
            <a:off x="844214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5874499-5FA3-882B-E527-4870F62029F6}"/>
              </a:ext>
            </a:extLst>
          </p:cNvPr>
          <p:cNvSpPr>
            <a:spLocks/>
          </p:cNvSpPr>
          <p:nvPr/>
        </p:nvSpPr>
        <p:spPr>
          <a:xfrm>
            <a:off x="1709496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D5A0120-7A8C-5696-EF3A-21B47015CF89}"/>
              </a:ext>
            </a:extLst>
          </p:cNvPr>
          <p:cNvSpPr>
            <a:spLocks/>
          </p:cNvSpPr>
          <p:nvPr/>
        </p:nvSpPr>
        <p:spPr>
          <a:xfrm>
            <a:off x="2139944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10D904D-497E-77D0-D82A-F780E097CED4}"/>
              </a:ext>
            </a:extLst>
          </p:cNvPr>
          <p:cNvSpPr>
            <a:spLocks/>
          </p:cNvSpPr>
          <p:nvPr/>
        </p:nvSpPr>
        <p:spPr>
          <a:xfrm>
            <a:off x="844214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1AA524B-3E60-BBC0-55E8-5E2EFF8BA879}"/>
              </a:ext>
            </a:extLst>
          </p:cNvPr>
          <p:cNvSpPr>
            <a:spLocks/>
          </p:cNvSpPr>
          <p:nvPr/>
        </p:nvSpPr>
        <p:spPr>
          <a:xfrm>
            <a:off x="1276214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3991DBC-7F03-D8EF-783B-FC96FCE27F6D}"/>
              </a:ext>
            </a:extLst>
          </p:cNvPr>
          <p:cNvSpPr>
            <a:spLocks/>
          </p:cNvSpPr>
          <p:nvPr/>
        </p:nvSpPr>
        <p:spPr>
          <a:xfrm>
            <a:off x="1709496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2C2FE5D-DA61-8C0F-0CAB-C6C637DCE273}"/>
              </a:ext>
            </a:extLst>
          </p:cNvPr>
          <p:cNvSpPr>
            <a:spLocks/>
          </p:cNvSpPr>
          <p:nvPr/>
        </p:nvSpPr>
        <p:spPr>
          <a:xfrm>
            <a:off x="2139944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661BF4E-ED77-4F84-8CC2-72B2EBB450AD}"/>
              </a:ext>
            </a:extLst>
          </p:cNvPr>
          <p:cNvSpPr>
            <a:spLocks/>
          </p:cNvSpPr>
          <p:nvPr/>
        </p:nvSpPr>
        <p:spPr>
          <a:xfrm>
            <a:off x="844031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CC1578B-D012-2F85-037F-15B91D32604F}"/>
              </a:ext>
            </a:extLst>
          </p:cNvPr>
          <p:cNvSpPr>
            <a:spLocks/>
          </p:cNvSpPr>
          <p:nvPr/>
        </p:nvSpPr>
        <p:spPr>
          <a:xfrm>
            <a:off x="1276031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29B2C3C-EB13-AD77-C3A5-F4358DFFAD29}"/>
              </a:ext>
            </a:extLst>
          </p:cNvPr>
          <p:cNvSpPr>
            <a:spLocks/>
          </p:cNvSpPr>
          <p:nvPr/>
        </p:nvSpPr>
        <p:spPr>
          <a:xfrm>
            <a:off x="1709313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E0B52F0-B149-BAEF-5CD5-E0CF2F635219}"/>
              </a:ext>
            </a:extLst>
          </p:cNvPr>
          <p:cNvSpPr>
            <a:spLocks/>
          </p:cNvSpPr>
          <p:nvPr/>
        </p:nvSpPr>
        <p:spPr>
          <a:xfrm>
            <a:off x="2139761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0BE0137-EC5B-39D0-216D-D131ADA21966}"/>
              </a:ext>
            </a:extLst>
          </p:cNvPr>
          <p:cNvSpPr>
            <a:spLocks/>
          </p:cNvSpPr>
          <p:nvPr/>
        </p:nvSpPr>
        <p:spPr>
          <a:xfrm>
            <a:off x="1275987" y="219967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71DC946-46D4-A097-5FF7-4663FE8BB8C3}"/>
              </a:ext>
            </a:extLst>
          </p:cNvPr>
          <p:cNvSpPr>
            <a:spLocks/>
          </p:cNvSpPr>
          <p:nvPr/>
        </p:nvSpPr>
        <p:spPr>
          <a:xfrm>
            <a:off x="2571717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FF5EB2E-B041-E9CA-1DD5-BE971EFA7299}"/>
              </a:ext>
            </a:extLst>
          </p:cNvPr>
          <p:cNvSpPr>
            <a:spLocks/>
          </p:cNvSpPr>
          <p:nvPr/>
        </p:nvSpPr>
        <p:spPr>
          <a:xfrm>
            <a:off x="3002165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9C495E7-98DA-630F-10A5-408E4D54796A}"/>
              </a:ext>
            </a:extLst>
          </p:cNvPr>
          <p:cNvSpPr>
            <a:spLocks/>
          </p:cNvSpPr>
          <p:nvPr/>
        </p:nvSpPr>
        <p:spPr>
          <a:xfrm>
            <a:off x="2571717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9F8382E-7F5E-E29F-C44B-3A5E4BBBED94}"/>
              </a:ext>
            </a:extLst>
          </p:cNvPr>
          <p:cNvSpPr>
            <a:spLocks/>
          </p:cNvSpPr>
          <p:nvPr/>
        </p:nvSpPr>
        <p:spPr>
          <a:xfrm>
            <a:off x="3002165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EDEB06A-11F9-CE40-F747-70B578814D89}"/>
              </a:ext>
            </a:extLst>
          </p:cNvPr>
          <p:cNvSpPr>
            <a:spLocks/>
          </p:cNvSpPr>
          <p:nvPr/>
        </p:nvSpPr>
        <p:spPr>
          <a:xfrm>
            <a:off x="2571717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D2734EE-3E45-47E0-BF9E-D1268E0C2CE7}"/>
              </a:ext>
            </a:extLst>
          </p:cNvPr>
          <p:cNvSpPr>
            <a:spLocks/>
          </p:cNvSpPr>
          <p:nvPr/>
        </p:nvSpPr>
        <p:spPr>
          <a:xfrm>
            <a:off x="3002165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2FD6BB8-3D08-2B6F-2AEE-74BCC2E3AF95}"/>
              </a:ext>
            </a:extLst>
          </p:cNvPr>
          <p:cNvSpPr>
            <a:spLocks/>
          </p:cNvSpPr>
          <p:nvPr/>
        </p:nvSpPr>
        <p:spPr>
          <a:xfrm>
            <a:off x="2571534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E3D0E84-17F0-449B-6397-1813189A2076}"/>
              </a:ext>
            </a:extLst>
          </p:cNvPr>
          <p:cNvSpPr>
            <a:spLocks/>
          </p:cNvSpPr>
          <p:nvPr/>
        </p:nvSpPr>
        <p:spPr>
          <a:xfrm>
            <a:off x="3001982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DE51323-DF21-C359-BCAD-7E8FAC244B4D}"/>
              </a:ext>
            </a:extLst>
          </p:cNvPr>
          <p:cNvSpPr>
            <a:spLocks/>
          </p:cNvSpPr>
          <p:nvPr/>
        </p:nvSpPr>
        <p:spPr>
          <a:xfrm>
            <a:off x="844214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866D4E3-7019-3DF9-4930-CBB35D595C34}"/>
              </a:ext>
            </a:extLst>
          </p:cNvPr>
          <p:cNvSpPr>
            <a:spLocks/>
          </p:cNvSpPr>
          <p:nvPr/>
        </p:nvSpPr>
        <p:spPr>
          <a:xfrm>
            <a:off x="1276214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2F7D631-8BB6-C91B-B120-C9EF5FD51CDA}"/>
              </a:ext>
            </a:extLst>
          </p:cNvPr>
          <p:cNvSpPr>
            <a:spLocks/>
          </p:cNvSpPr>
          <p:nvPr/>
        </p:nvSpPr>
        <p:spPr>
          <a:xfrm>
            <a:off x="1709496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853728B-8696-FF5B-47F2-F636D6E34984}"/>
              </a:ext>
            </a:extLst>
          </p:cNvPr>
          <p:cNvSpPr>
            <a:spLocks/>
          </p:cNvSpPr>
          <p:nvPr/>
        </p:nvSpPr>
        <p:spPr>
          <a:xfrm>
            <a:off x="2139944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D3FC9FF-5EAB-EC5A-6BEB-CCC83F53589A}"/>
              </a:ext>
            </a:extLst>
          </p:cNvPr>
          <p:cNvSpPr>
            <a:spLocks/>
          </p:cNvSpPr>
          <p:nvPr/>
        </p:nvSpPr>
        <p:spPr>
          <a:xfrm>
            <a:off x="844214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66E5692-A77B-9FCC-B222-4AF59B2CB081}"/>
              </a:ext>
            </a:extLst>
          </p:cNvPr>
          <p:cNvSpPr>
            <a:spLocks/>
          </p:cNvSpPr>
          <p:nvPr/>
        </p:nvSpPr>
        <p:spPr>
          <a:xfrm>
            <a:off x="1709496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D1A1EA1-75EB-C196-9FF6-3C8535498BA2}"/>
              </a:ext>
            </a:extLst>
          </p:cNvPr>
          <p:cNvSpPr>
            <a:spLocks/>
          </p:cNvSpPr>
          <p:nvPr/>
        </p:nvSpPr>
        <p:spPr>
          <a:xfrm>
            <a:off x="2139944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78115A7-A4A9-5698-6F1A-607E6E477FDE}"/>
              </a:ext>
            </a:extLst>
          </p:cNvPr>
          <p:cNvSpPr>
            <a:spLocks/>
          </p:cNvSpPr>
          <p:nvPr/>
        </p:nvSpPr>
        <p:spPr>
          <a:xfrm>
            <a:off x="844214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EC22F06-57D5-59B1-AC15-42FE66D9695A}"/>
              </a:ext>
            </a:extLst>
          </p:cNvPr>
          <p:cNvSpPr>
            <a:spLocks/>
          </p:cNvSpPr>
          <p:nvPr/>
        </p:nvSpPr>
        <p:spPr>
          <a:xfrm>
            <a:off x="1276214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57C5CE5-7029-E115-C601-57142E8116B0}"/>
              </a:ext>
            </a:extLst>
          </p:cNvPr>
          <p:cNvSpPr>
            <a:spLocks/>
          </p:cNvSpPr>
          <p:nvPr/>
        </p:nvSpPr>
        <p:spPr>
          <a:xfrm>
            <a:off x="1709496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C0B5043-4602-07C9-B6F4-A717C3F7750C}"/>
              </a:ext>
            </a:extLst>
          </p:cNvPr>
          <p:cNvSpPr>
            <a:spLocks/>
          </p:cNvSpPr>
          <p:nvPr/>
        </p:nvSpPr>
        <p:spPr>
          <a:xfrm>
            <a:off x="2139944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FCD0EA4-6549-418C-6F22-A0E20C719073}"/>
              </a:ext>
            </a:extLst>
          </p:cNvPr>
          <p:cNvSpPr>
            <a:spLocks/>
          </p:cNvSpPr>
          <p:nvPr/>
        </p:nvSpPr>
        <p:spPr>
          <a:xfrm>
            <a:off x="844031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77B989-B6ED-058B-ECD0-1360E1633152}"/>
              </a:ext>
            </a:extLst>
          </p:cNvPr>
          <p:cNvSpPr>
            <a:spLocks/>
          </p:cNvSpPr>
          <p:nvPr/>
        </p:nvSpPr>
        <p:spPr>
          <a:xfrm>
            <a:off x="1276031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19D5F4B-8C82-4A9A-441E-88858841C4E7}"/>
              </a:ext>
            </a:extLst>
          </p:cNvPr>
          <p:cNvSpPr>
            <a:spLocks/>
          </p:cNvSpPr>
          <p:nvPr/>
        </p:nvSpPr>
        <p:spPr>
          <a:xfrm>
            <a:off x="1709313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81145E8-7841-A29B-ACA4-249175A848E5}"/>
              </a:ext>
            </a:extLst>
          </p:cNvPr>
          <p:cNvSpPr>
            <a:spLocks/>
          </p:cNvSpPr>
          <p:nvPr/>
        </p:nvSpPr>
        <p:spPr>
          <a:xfrm>
            <a:off x="2139761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DB458A7-DD65-651D-19C8-8ED37827E7A0}"/>
              </a:ext>
            </a:extLst>
          </p:cNvPr>
          <p:cNvSpPr>
            <a:spLocks/>
          </p:cNvSpPr>
          <p:nvPr/>
        </p:nvSpPr>
        <p:spPr>
          <a:xfrm>
            <a:off x="1275987" y="518523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EB9BB9F8-A549-8C98-1495-C48412C01882}"/>
              </a:ext>
            </a:extLst>
          </p:cNvPr>
          <p:cNvSpPr>
            <a:spLocks/>
          </p:cNvSpPr>
          <p:nvPr/>
        </p:nvSpPr>
        <p:spPr>
          <a:xfrm>
            <a:off x="2571717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FC80570-58AA-BAC8-6DE6-B3108A9CD2BD}"/>
              </a:ext>
            </a:extLst>
          </p:cNvPr>
          <p:cNvSpPr>
            <a:spLocks/>
          </p:cNvSpPr>
          <p:nvPr/>
        </p:nvSpPr>
        <p:spPr>
          <a:xfrm>
            <a:off x="3002165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03FEC24-0F90-9362-91D9-E62FF7EB52F6}"/>
              </a:ext>
            </a:extLst>
          </p:cNvPr>
          <p:cNvSpPr>
            <a:spLocks/>
          </p:cNvSpPr>
          <p:nvPr/>
        </p:nvSpPr>
        <p:spPr>
          <a:xfrm>
            <a:off x="2571717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B515EE3-B3A7-5085-EE3C-17518299DC1C}"/>
              </a:ext>
            </a:extLst>
          </p:cNvPr>
          <p:cNvSpPr>
            <a:spLocks/>
          </p:cNvSpPr>
          <p:nvPr/>
        </p:nvSpPr>
        <p:spPr>
          <a:xfrm>
            <a:off x="3002165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94FB037-3872-2258-9DEB-6ADBEF708C3E}"/>
              </a:ext>
            </a:extLst>
          </p:cNvPr>
          <p:cNvSpPr>
            <a:spLocks/>
          </p:cNvSpPr>
          <p:nvPr/>
        </p:nvSpPr>
        <p:spPr>
          <a:xfrm>
            <a:off x="2571717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F9945EA-72A1-EF20-3B76-B78A798C859C}"/>
              </a:ext>
            </a:extLst>
          </p:cNvPr>
          <p:cNvSpPr>
            <a:spLocks/>
          </p:cNvSpPr>
          <p:nvPr/>
        </p:nvSpPr>
        <p:spPr>
          <a:xfrm>
            <a:off x="3002165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E539562-8EF0-8712-BE81-CC895B54F363}"/>
              </a:ext>
            </a:extLst>
          </p:cNvPr>
          <p:cNvSpPr>
            <a:spLocks/>
          </p:cNvSpPr>
          <p:nvPr/>
        </p:nvSpPr>
        <p:spPr>
          <a:xfrm>
            <a:off x="2571534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85383B6-97A4-04E9-93C6-3FEEDCB7D031}"/>
              </a:ext>
            </a:extLst>
          </p:cNvPr>
          <p:cNvSpPr>
            <a:spLocks/>
          </p:cNvSpPr>
          <p:nvPr/>
        </p:nvSpPr>
        <p:spPr>
          <a:xfrm>
            <a:off x="3001982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6" name="Connecteur droit avec flèche 175">
            <a:extLst>
              <a:ext uri="{FF2B5EF4-FFF2-40B4-BE49-F238E27FC236}">
                <a16:creationId xmlns:a16="http://schemas.microsoft.com/office/drawing/2014/main" id="{72B7E382-57A7-6A4C-091E-170DD631C516}"/>
              </a:ext>
            </a:extLst>
          </p:cNvPr>
          <p:cNvCxnSpPr/>
          <p:nvPr/>
        </p:nvCxnSpPr>
        <p:spPr>
          <a:xfrm>
            <a:off x="828815" y="3647440"/>
            <a:ext cx="3021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1248FEF1-39A7-0D08-5779-EFF1D5AFBFDB}"/>
              </a:ext>
            </a:extLst>
          </p:cNvPr>
          <p:cNvCxnSpPr/>
          <p:nvPr/>
        </p:nvCxnSpPr>
        <p:spPr>
          <a:xfrm>
            <a:off x="828815" y="4592320"/>
            <a:ext cx="3021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178">
            <a:extLst>
              <a:ext uri="{FF2B5EF4-FFF2-40B4-BE49-F238E27FC236}">
                <a16:creationId xmlns:a16="http://schemas.microsoft.com/office/drawing/2014/main" id="{11EED82B-0282-AC43-6EC8-58517004468A}"/>
              </a:ext>
            </a:extLst>
          </p:cNvPr>
          <p:cNvCxnSpPr/>
          <p:nvPr/>
        </p:nvCxnSpPr>
        <p:spPr>
          <a:xfrm>
            <a:off x="1270907" y="3580107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179">
            <a:extLst>
              <a:ext uri="{FF2B5EF4-FFF2-40B4-BE49-F238E27FC236}">
                <a16:creationId xmlns:a16="http://schemas.microsoft.com/office/drawing/2014/main" id="{3F1F8EB6-A38E-945D-9071-A07EB460902E}"/>
              </a:ext>
            </a:extLst>
          </p:cNvPr>
          <p:cNvCxnSpPr/>
          <p:nvPr/>
        </p:nvCxnSpPr>
        <p:spPr>
          <a:xfrm>
            <a:off x="1551260" y="4527527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ZoneTexte 180">
            <a:extLst>
              <a:ext uri="{FF2B5EF4-FFF2-40B4-BE49-F238E27FC236}">
                <a16:creationId xmlns:a16="http://schemas.microsoft.com/office/drawing/2014/main" id="{9C1AA7E6-0B12-7FB6-C9CD-0A46055DC604}"/>
              </a:ext>
            </a:extLst>
          </p:cNvPr>
          <p:cNvSpPr txBox="1"/>
          <p:nvPr/>
        </p:nvSpPr>
        <p:spPr>
          <a:xfrm>
            <a:off x="4284133" y="2005621"/>
            <a:ext cx="276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 : motion speed (mm/s)</a:t>
            </a:r>
          </a:p>
        </p:txBody>
      </p:sp>
      <p:cxnSp>
        <p:nvCxnSpPr>
          <p:cNvPr id="182" name="Connecteur droit 181">
            <a:extLst>
              <a:ext uri="{FF2B5EF4-FFF2-40B4-BE49-F238E27FC236}">
                <a16:creationId xmlns:a16="http://schemas.microsoft.com/office/drawing/2014/main" id="{2A0B93B3-0A58-F774-7879-8CDCE93C5861}"/>
              </a:ext>
            </a:extLst>
          </p:cNvPr>
          <p:cNvCxnSpPr/>
          <p:nvPr/>
        </p:nvCxnSpPr>
        <p:spPr>
          <a:xfrm>
            <a:off x="1275987" y="4527527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eur droit 182">
            <a:extLst>
              <a:ext uri="{FF2B5EF4-FFF2-40B4-BE49-F238E27FC236}">
                <a16:creationId xmlns:a16="http://schemas.microsoft.com/office/drawing/2014/main" id="{98670C30-8151-A066-62CC-5E0DB933A758}"/>
              </a:ext>
            </a:extLst>
          </p:cNvPr>
          <p:cNvCxnSpPr/>
          <p:nvPr/>
        </p:nvCxnSpPr>
        <p:spPr>
          <a:xfrm>
            <a:off x="1550353" y="3580106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33F5B5D0-B12E-785E-0CC6-51D5E3B26E60}"/>
              </a:ext>
            </a:extLst>
          </p:cNvPr>
          <p:cNvCxnSpPr>
            <a:cxnSpLocks/>
          </p:cNvCxnSpPr>
          <p:nvPr/>
        </p:nvCxnSpPr>
        <p:spPr>
          <a:xfrm>
            <a:off x="1550353" y="3787987"/>
            <a:ext cx="0" cy="68045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eur droit 185">
            <a:extLst>
              <a:ext uri="{FF2B5EF4-FFF2-40B4-BE49-F238E27FC236}">
                <a16:creationId xmlns:a16="http://schemas.microsoft.com/office/drawing/2014/main" id="{BAC378CE-F2E9-7A0D-6C61-54F3887F5FD2}"/>
              </a:ext>
            </a:extLst>
          </p:cNvPr>
          <p:cNvCxnSpPr>
            <a:cxnSpLocks/>
          </p:cNvCxnSpPr>
          <p:nvPr/>
        </p:nvCxnSpPr>
        <p:spPr>
          <a:xfrm>
            <a:off x="1275987" y="3787986"/>
            <a:ext cx="0" cy="68045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lèche : droite 173">
            <a:extLst>
              <a:ext uri="{FF2B5EF4-FFF2-40B4-BE49-F238E27FC236}">
                <a16:creationId xmlns:a16="http://schemas.microsoft.com/office/drawing/2014/main" id="{2F046E29-2017-C34C-B907-88B75FFBB3A6}"/>
              </a:ext>
            </a:extLst>
          </p:cNvPr>
          <p:cNvSpPr/>
          <p:nvPr/>
        </p:nvSpPr>
        <p:spPr>
          <a:xfrm>
            <a:off x="828815" y="3914295"/>
            <a:ext cx="1176646" cy="4278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</a:t>
            </a:r>
          </a:p>
        </p:txBody>
      </p: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18D4B7F2-1102-5AE7-1344-576FA99CB648}"/>
              </a:ext>
            </a:extLst>
          </p:cNvPr>
          <p:cNvCxnSpPr>
            <a:cxnSpLocks/>
          </p:cNvCxnSpPr>
          <p:nvPr/>
        </p:nvCxnSpPr>
        <p:spPr>
          <a:xfrm>
            <a:off x="1291609" y="3852346"/>
            <a:ext cx="258744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 droit avec flèche 188">
            <a:extLst>
              <a:ext uri="{FF2B5EF4-FFF2-40B4-BE49-F238E27FC236}">
                <a16:creationId xmlns:a16="http://schemas.microsoft.com/office/drawing/2014/main" id="{8C0E6266-C59D-92CB-A404-BEB1D3D8D787}"/>
              </a:ext>
            </a:extLst>
          </p:cNvPr>
          <p:cNvCxnSpPr>
            <a:cxnSpLocks/>
          </p:cNvCxnSpPr>
          <p:nvPr/>
        </p:nvCxnSpPr>
        <p:spPr>
          <a:xfrm>
            <a:off x="1291609" y="4527527"/>
            <a:ext cx="258744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ZoneTexte 189">
            <a:extLst>
              <a:ext uri="{FF2B5EF4-FFF2-40B4-BE49-F238E27FC236}">
                <a16:creationId xmlns:a16="http://schemas.microsoft.com/office/drawing/2014/main" id="{B6F06E0C-5CB6-D6F0-E1BD-FD684DDE944D}"/>
              </a:ext>
            </a:extLst>
          </p:cNvPr>
          <p:cNvSpPr txBox="1"/>
          <p:nvPr/>
        </p:nvSpPr>
        <p:spPr>
          <a:xfrm>
            <a:off x="3433982" y="3643229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2060"/>
                </a:solidFill>
              </a:rPr>
              <a:t>time</a:t>
            </a:r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C4692046-F82C-ABED-F27C-5F01AC5E27DE}"/>
              </a:ext>
            </a:extLst>
          </p:cNvPr>
          <p:cNvSpPr txBox="1"/>
          <p:nvPr/>
        </p:nvSpPr>
        <p:spPr>
          <a:xfrm>
            <a:off x="3247562" y="429125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2060"/>
                </a:solidFill>
              </a:rPr>
              <a:t>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ZoneTexte 191">
                <a:extLst>
                  <a:ext uri="{FF2B5EF4-FFF2-40B4-BE49-F238E27FC236}">
                    <a16:creationId xmlns:a16="http://schemas.microsoft.com/office/drawing/2014/main" id="{2F748EA3-BC20-9A47-54BB-2C47D6DC0FCB}"/>
                  </a:ext>
                </a:extLst>
              </p:cNvPr>
              <p:cNvSpPr txBox="1"/>
              <p:nvPr/>
            </p:nvSpPr>
            <p:spPr>
              <a:xfrm>
                <a:off x="1302474" y="3623530"/>
                <a:ext cx="2271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2" name="ZoneTexte 191">
                <a:extLst>
                  <a:ext uri="{FF2B5EF4-FFF2-40B4-BE49-F238E27FC236}">
                    <a16:creationId xmlns:a16="http://schemas.microsoft.com/office/drawing/2014/main" id="{2F748EA3-BC20-9A47-54BB-2C47D6DC0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474" y="3623530"/>
                <a:ext cx="227178" cy="215444"/>
              </a:xfrm>
              <a:prstGeom prst="rect">
                <a:avLst/>
              </a:prstGeom>
              <a:blipFill>
                <a:blip r:embed="rId4"/>
                <a:stretch>
                  <a:fillRect l="-16216" r="-13514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ZoneTexte 192">
                <a:extLst>
                  <a:ext uri="{FF2B5EF4-FFF2-40B4-BE49-F238E27FC236}">
                    <a16:creationId xmlns:a16="http://schemas.microsoft.com/office/drawing/2014/main" id="{22740871-C353-5721-2AA4-405B3EF44280}"/>
                  </a:ext>
                </a:extLst>
              </p:cNvPr>
              <p:cNvSpPr txBox="1"/>
              <p:nvPr/>
            </p:nvSpPr>
            <p:spPr>
              <a:xfrm>
                <a:off x="1291445" y="4293875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fr-F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3" name="ZoneTexte 192">
                <a:extLst>
                  <a:ext uri="{FF2B5EF4-FFF2-40B4-BE49-F238E27FC236}">
                    <a16:creationId xmlns:a16="http://schemas.microsoft.com/office/drawing/2014/main" id="{22740871-C353-5721-2AA4-405B3EF44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445" y="4293875"/>
                <a:ext cx="275717" cy="215444"/>
              </a:xfrm>
              <a:prstGeom prst="rect">
                <a:avLst/>
              </a:prstGeom>
              <a:blipFill>
                <a:blip r:embed="rId5"/>
                <a:stretch>
                  <a:fillRect l="-13333" r="-13333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ectangle : coins arrondis 193">
            <a:extLst>
              <a:ext uri="{FF2B5EF4-FFF2-40B4-BE49-F238E27FC236}">
                <a16:creationId xmlns:a16="http://schemas.microsoft.com/office/drawing/2014/main" id="{B6156F3F-2667-2218-EDFC-4F5DD52E98E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195" name="ZoneTexte 194">
            <a:extLst>
              <a:ext uri="{FF2B5EF4-FFF2-40B4-BE49-F238E27FC236}">
                <a16:creationId xmlns:a16="http://schemas.microsoft.com/office/drawing/2014/main" id="{9091ACED-4847-B075-3FA4-C8F7A0BC2B52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ZoneTexte 195">
                <a:extLst>
                  <a:ext uri="{FF2B5EF4-FFF2-40B4-BE49-F238E27FC236}">
                    <a16:creationId xmlns:a16="http://schemas.microsoft.com/office/drawing/2014/main" id="{FD706D6D-EE83-8896-94C8-50BDE8FFD722}"/>
                  </a:ext>
                </a:extLst>
              </p:cNvPr>
              <p:cNvSpPr txBox="1"/>
              <p:nvPr/>
            </p:nvSpPr>
            <p:spPr>
              <a:xfrm>
                <a:off x="9653247" y="3049322"/>
                <a:ext cx="1307591" cy="50141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6" name="ZoneTexte 195">
                <a:extLst>
                  <a:ext uri="{FF2B5EF4-FFF2-40B4-BE49-F238E27FC236}">
                    <a16:creationId xmlns:a16="http://schemas.microsoft.com/office/drawing/2014/main" id="{FD706D6D-EE83-8896-94C8-50BDE8FFD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247" y="3049322"/>
                <a:ext cx="1307591" cy="5014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25E4A364-2F4F-44CF-0CD5-FE3DFBA09A4F}"/>
                  </a:ext>
                </a:extLst>
              </p:cNvPr>
              <p:cNvSpPr txBox="1"/>
              <p:nvPr/>
            </p:nvSpPr>
            <p:spPr>
              <a:xfrm>
                <a:off x="8096078" y="4359816"/>
                <a:ext cx="2494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×∆</m:t>
                    </m:r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fr-FR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(mm) 	</a:t>
                </a:r>
                <a:r>
                  <a:rPr lang="fr-F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	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fr-F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r>
                  <a:rPr lang="fr-F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(s)</a:t>
                </a:r>
              </a:p>
            </p:txBody>
          </p:sp>
        </mc:Choice>
        <mc:Fallback xmlns=""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25E4A364-2F4F-44CF-0CD5-FE3DFBA09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078" y="4359816"/>
                <a:ext cx="2494273" cy="276999"/>
              </a:xfrm>
              <a:prstGeom prst="rect">
                <a:avLst/>
              </a:prstGeom>
              <a:blipFill>
                <a:blip r:embed="rId7"/>
                <a:stretch>
                  <a:fillRect l="-3178" t="-28261" r="-4890" b="-521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Rectangle : coins arrondis 200">
            <a:extLst>
              <a:ext uri="{FF2B5EF4-FFF2-40B4-BE49-F238E27FC236}">
                <a16:creationId xmlns:a16="http://schemas.microsoft.com/office/drawing/2014/main" id="{B8EFB480-7F0D-7951-1690-A4D0C9CBA1A2}"/>
              </a:ext>
            </a:extLst>
          </p:cNvPr>
          <p:cNvSpPr/>
          <p:nvPr/>
        </p:nvSpPr>
        <p:spPr>
          <a:xfrm>
            <a:off x="7570360" y="384506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Displacement</a:t>
            </a:r>
            <a:endParaRPr lang="fr-FR" dirty="0"/>
          </a:p>
        </p:txBody>
      </p:sp>
      <p:sp>
        <p:nvSpPr>
          <p:cNvPr id="202" name="Rectangle : coins arrondis 201">
            <a:extLst>
              <a:ext uri="{FF2B5EF4-FFF2-40B4-BE49-F238E27FC236}">
                <a16:creationId xmlns:a16="http://schemas.microsoft.com/office/drawing/2014/main" id="{C66B9FDF-2F20-C02E-C13E-F2B658A61C67}"/>
              </a:ext>
            </a:extLst>
          </p:cNvPr>
          <p:cNvSpPr/>
          <p:nvPr/>
        </p:nvSpPr>
        <p:spPr>
          <a:xfrm>
            <a:off x="7570360" y="4964986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ZoneTexte 203">
                <a:extLst>
                  <a:ext uri="{FF2B5EF4-FFF2-40B4-BE49-F238E27FC236}">
                    <a16:creationId xmlns:a16="http://schemas.microsoft.com/office/drawing/2014/main" id="{4A5F6B86-5BE6-418C-D1F2-DAE7066A71D5}"/>
                  </a:ext>
                </a:extLst>
              </p:cNvPr>
              <p:cNvSpPr txBox="1"/>
              <p:nvPr/>
            </p:nvSpPr>
            <p:spPr>
              <a:xfrm>
                <a:off x="8328809" y="5617431"/>
                <a:ext cx="2153695" cy="71352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fr-FR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fr-FR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∆</m:t>
                        </m:r>
                        <m:r>
                          <a:rPr lang="fr-FR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fr-FR" sz="28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fr-FR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fr-FR" sz="2800" dirty="0"/>
              </a:p>
            </p:txBody>
          </p:sp>
        </mc:Choice>
        <mc:Fallback xmlns="">
          <p:sp>
            <p:nvSpPr>
              <p:cNvPr id="204" name="ZoneTexte 203">
                <a:extLst>
                  <a:ext uri="{FF2B5EF4-FFF2-40B4-BE49-F238E27FC236}">
                    <a16:creationId xmlns:a16="http://schemas.microsoft.com/office/drawing/2014/main" id="{4A5F6B86-5BE6-418C-D1F2-DAE7066A7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809" y="5617431"/>
                <a:ext cx="2153695" cy="7135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ZoneTexte 205">
            <a:extLst>
              <a:ext uri="{FF2B5EF4-FFF2-40B4-BE49-F238E27FC236}">
                <a16:creationId xmlns:a16="http://schemas.microsoft.com/office/drawing/2014/main" id="{FF6D757A-13A8-C3AE-0457-28DA88CF4E5F}"/>
              </a:ext>
            </a:extLst>
          </p:cNvPr>
          <p:cNvSpPr txBox="1"/>
          <p:nvPr/>
        </p:nvSpPr>
        <p:spPr>
          <a:xfrm>
            <a:off x="4005867" y="5017539"/>
            <a:ext cx="32632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Motion </a:t>
            </a:r>
            <a:r>
              <a:rPr lang="fr-FR" sz="1400" b="1" dirty="0" err="1"/>
              <a:t>blur</a:t>
            </a:r>
            <a:r>
              <a:rPr lang="fr-FR" sz="1400" b="1" dirty="0"/>
              <a:t> perception </a:t>
            </a:r>
            <a:r>
              <a:rPr lang="fr-FR" sz="1400" b="1" dirty="0" err="1"/>
              <a:t>threshold</a:t>
            </a:r>
            <a:r>
              <a:rPr lang="fr-FR" sz="1400" dirty="0"/>
              <a:t> </a:t>
            </a:r>
          </a:p>
          <a:p>
            <a:pPr algn="ctr"/>
            <a:r>
              <a:rPr lang="fr-FR" sz="1600" i="1" dirty="0"/>
              <a:t>to </a:t>
            </a:r>
            <a:r>
              <a:rPr lang="fr-FR" sz="1600" i="1" dirty="0" err="1"/>
              <a:t>obtain</a:t>
            </a:r>
            <a:r>
              <a:rPr lang="fr-FR" sz="1600" i="1" dirty="0"/>
              <a:t> a </a:t>
            </a:r>
            <a:r>
              <a:rPr lang="fr-FR" sz="1600" i="1" dirty="0" err="1"/>
              <a:t>sharp</a:t>
            </a:r>
            <a:r>
              <a:rPr lang="fr-FR" sz="1600" i="1" dirty="0"/>
              <a:t> image</a:t>
            </a:r>
          </a:p>
          <a:p>
            <a:pPr algn="ctr"/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</a:t>
            </a:r>
          </a:p>
          <a:p>
            <a:pPr algn="ctr"/>
            <a:endParaRPr lang="fr-FR" sz="1600" dirty="0"/>
          </a:p>
          <a:p>
            <a:pPr algn="ctr"/>
            <a:r>
              <a:rPr lang="fr-FR" b="1" dirty="0"/>
              <a:t>1/2 and 1/5 of a pixel</a:t>
            </a:r>
          </a:p>
        </p:txBody>
      </p:sp>
    </p:spTree>
    <p:extLst>
      <p:ext uri="{BB962C8B-B14F-4D97-AF65-F5344CB8AC3E}">
        <p14:creationId xmlns:p14="http://schemas.microsoft.com/office/powerpoint/2010/main" val="2097368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E76EB1-A1CC-7C80-E803-3F898BCC652D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Bayer </a:t>
            </a:r>
            <a:r>
              <a:rPr lang="fr-FR" sz="2000" b="1" dirty="0" err="1"/>
              <a:t>filter</a:t>
            </a:r>
            <a:r>
              <a:rPr lang="fr-FR" sz="2000" b="1" dirty="0"/>
              <a:t> and image reconstruction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99E27E1-1EDD-603C-FB02-0EA9F4CB04B1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625353-1815-7036-D497-FC3D52D79D9E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DEE26-8DA7-F48B-EC64-BA4CC8D20556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9DED1F-8C29-B5E4-D252-3707F04A5534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C68D7C-F4B3-10CD-339B-D7C21463C95D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D2B6BA-9633-D1F3-4A08-138B6AF33F6F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FF43E5-7044-1783-99F8-6F92F4FD4735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06D7D2-A5FC-EDDD-B751-F1892525FD50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7212D4-B539-E933-B7F6-F514366B408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A8D91-3EC1-C1F5-368D-A0CC0FD37AB6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5488C6-3475-0DD4-B51F-5E9B44FCC0AA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BA4B6F1-A155-4465-5BC7-B9ABB3AA9FC7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0CC69B-0169-A728-45F3-4230446429E8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2E8B97B-1A16-FE4A-9311-7FAD290B787B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65C408-2CE8-BB17-51E4-A3CD367B6148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D16A107-7BB0-C759-122B-ABC03716EBC5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426ED64-87AE-952F-8F67-DBE532CCDD4E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B816165-DD75-2D16-F22F-ACD39ABA351E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5D6465-44A3-E0C4-DAF4-F0FA8DCF051D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B37E7A2-B38E-EB39-391E-FBA1950D7A7A}"/>
              </a:ext>
            </a:extLst>
          </p:cNvPr>
          <p:cNvSpPr txBox="1"/>
          <p:nvPr/>
        </p:nvSpPr>
        <p:spPr>
          <a:xfrm>
            <a:off x="135995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0AF253-3B0E-CCCC-9ADA-1A5B53A061E0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B55B8D-8BBD-DD65-5DC2-F26E1873CC5B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A1819-1797-6448-7A4E-9914AFA5417D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A806C53-8908-5761-2FD4-2C50F200656F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2B6471-623D-E044-1DDC-1145DAA9512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0766639-C600-4413-B43A-88294D4A98A9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4C1CBE9B-16CC-1D4E-F5CF-97F2E66EA131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E55C4EE0-4421-944B-B4BF-D717C61B0E1A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A1C9F2A-23B9-CEF2-012D-15B2F7486259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FA84899-58B2-1257-006C-C4D08C02D626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D42AFA-5DEE-468D-B56A-27B324978010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8039A6FB-8954-A3A1-E1C2-F4AC7108723F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BBF4DCD-A0DF-C429-E22D-7830B72F2E9D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CD54FBD0-72F8-1A96-C327-906A43A167A7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1034" name="ZoneTexte 1033">
            <a:extLst>
              <a:ext uri="{FF2B5EF4-FFF2-40B4-BE49-F238E27FC236}">
                <a16:creationId xmlns:a16="http://schemas.microsoft.com/office/drawing/2014/main" id="{0C4F8664-1EDB-E626-466E-E4FF3FE3E5A3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42D4E2-DEAC-AD2B-80F5-B777425D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F545E8-794E-C435-8FE9-6EE332194118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302D71-606D-78EF-0BF2-F7D851E423DC}"/>
              </a:ext>
            </a:extLst>
          </p:cNvPr>
          <p:cNvSpPr>
            <a:spLocks/>
          </p:cNvSpPr>
          <p:nvPr/>
        </p:nvSpPr>
        <p:spPr>
          <a:xfrm>
            <a:off x="8754556" y="2374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739D9E8-647A-32E8-7F63-0E06F380854A}"/>
              </a:ext>
            </a:extLst>
          </p:cNvPr>
          <p:cNvSpPr>
            <a:spLocks/>
          </p:cNvSpPr>
          <p:nvPr/>
        </p:nvSpPr>
        <p:spPr>
          <a:xfrm>
            <a:off x="8970556" y="2374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92109D-0761-1BB2-63A1-A6E2E082C8E4}"/>
              </a:ext>
            </a:extLst>
          </p:cNvPr>
          <p:cNvSpPr>
            <a:spLocks/>
          </p:cNvSpPr>
          <p:nvPr/>
        </p:nvSpPr>
        <p:spPr>
          <a:xfrm>
            <a:off x="9186556" y="2374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808A0610-C549-083E-31E4-65B3D8D5FB0B}"/>
              </a:ext>
            </a:extLst>
          </p:cNvPr>
          <p:cNvSpPr>
            <a:spLocks/>
          </p:cNvSpPr>
          <p:nvPr/>
        </p:nvSpPr>
        <p:spPr>
          <a:xfrm>
            <a:off x="9402556" y="2374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CF7FC58-76B7-5CFE-584D-2871FA4B689C}"/>
              </a:ext>
            </a:extLst>
          </p:cNvPr>
          <p:cNvSpPr>
            <a:spLocks/>
          </p:cNvSpPr>
          <p:nvPr/>
        </p:nvSpPr>
        <p:spPr>
          <a:xfrm>
            <a:off x="9618556" y="2374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9A7B858A-4FBD-4943-AE75-A6207E30E573}"/>
              </a:ext>
            </a:extLst>
          </p:cNvPr>
          <p:cNvSpPr>
            <a:spLocks/>
          </p:cNvSpPr>
          <p:nvPr/>
        </p:nvSpPr>
        <p:spPr>
          <a:xfrm>
            <a:off x="8754556" y="2590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9E17B47-133D-6424-7E52-FE254538CB57}"/>
              </a:ext>
            </a:extLst>
          </p:cNvPr>
          <p:cNvSpPr>
            <a:spLocks/>
          </p:cNvSpPr>
          <p:nvPr/>
        </p:nvSpPr>
        <p:spPr>
          <a:xfrm>
            <a:off x="8970556" y="2590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F39E1CC7-3694-FEEA-F0D4-BEE7773BC67F}"/>
              </a:ext>
            </a:extLst>
          </p:cNvPr>
          <p:cNvSpPr>
            <a:spLocks/>
          </p:cNvSpPr>
          <p:nvPr/>
        </p:nvSpPr>
        <p:spPr>
          <a:xfrm>
            <a:off x="9186556" y="2590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E7E7079-9D20-B5E5-E7EB-351513A629B2}"/>
              </a:ext>
            </a:extLst>
          </p:cNvPr>
          <p:cNvSpPr>
            <a:spLocks/>
          </p:cNvSpPr>
          <p:nvPr/>
        </p:nvSpPr>
        <p:spPr>
          <a:xfrm>
            <a:off x="9402556" y="2590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88690BD-7BE2-E963-E290-4AC74F571E6D}"/>
              </a:ext>
            </a:extLst>
          </p:cNvPr>
          <p:cNvSpPr>
            <a:spLocks/>
          </p:cNvSpPr>
          <p:nvPr/>
        </p:nvSpPr>
        <p:spPr>
          <a:xfrm>
            <a:off x="9618556" y="2590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52834B59-ACAD-D60C-AA6E-6C39D2054933}"/>
              </a:ext>
            </a:extLst>
          </p:cNvPr>
          <p:cNvSpPr>
            <a:spLocks/>
          </p:cNvSpPr>
          <p:nvPr/>
        </p:nvSpPr>
        <p:spPr>
          <a:xfrm>
            <a:off x="8754556" y="2806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8B6F758-CBD4-527C-8291-F6CC618B19E0}"/>
              </a:ext>
            </a:extLst>
          </p:cNvPr>
          <p:cNvSpPr>
            <a:spLocks/>
          </p:cNvSpPr>
          <p:nvPr/>
        </p:nvSpPr>
        <p:spPr>
          <a:xfrm>
            <a:off x="8970556" y="2806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0D2CE0B-001F-D257-4DC3-DA18593AEE68}"/>
              </a:ext>
            </a:extLst>
          </p:cNvPr>
          <p:cNvSpPr>
            <a:spLocks/>
          </p:cNvSpPr>
          <p:nvPr/>
        </p:nvSpPr>
        <p:spPr>
          <a:xfrm>
            <a:off x="9186556" y="2806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56EA245C-18A1-F094-FA0E-1288258B70B1}"/>
              </a:ext>
            </a:extLst>
          </p:cNvPr>
          <p:cNvSpPr>
            <a:spLocks/>
          </p:cNvSpPr>
          <p:nvPr/>
        </p:nvSpPr>
        <p:spPr>
          <a:xfrm>
            <a:off x="9402556" y="2806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AEAF1C0-9489-53CB-5F61-A9599E71F60C}"/>
              </a:ext>
            </a:extLst>
          </p:cNvPr>
          <p:cNvSpPr>
            <a:spLocks/>
          </p:cNvSpPr>
          <p:nvPr/>
        </p:nvSpPr>
        <p:spPr>
          <a:xfrm>
            <a:off x="9618556" y="2806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5963D7C-8DB3-922B-A54C-4F474BFB5A31}"/>
              </a:ext>
            </a:extLst>
          </p:cNvPr>
          <p:cNvSpPr>
            <a:spLocks/>
          </p:cNvSpPr>
          <p:nvPr/>
        </p:nvSpPr>
        <p:spPr>
          <a:xfrm>
            <a:off x="8754556" y="3022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44222B13-D52B-E718-5C7E-CBC3CC5DA87C}"/>
              </a:ext>
            </a:extLst>
          </p:cNvPr>
          <p:cNvSpPr>
            <a:spLocks/>
          </p:cNvSpPr>
          <p:nvPr/>
        </p:nvSpPr>
        <p:spPr>
          <a:xfrm>
            <a:off x="8970556" y="3022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B90F0F88-9590-626B-820C-979ED214AFD5}"/>
              </a:ext>
            </a:extLst>
          </p:cNvPr>
          <p:cNvSpPr>
            <a:spLocks/>
          </p:cNvSpPr>
          <p:nvPr/>
        </p:nvSpPr>
        <p:spPr>
          <a:xfrm>
            <a:off x="9186556" y="3022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68E2AD66-6EBC-832B-A5DF-8B2528BCDD64}"/>
              </a:ext>
            </a:extLst>
          </p:cNvPr>
          <p:cNvSpPr>
            <a:spLocks/>
          </p:cNvSpPr>
          <p:nvPr/>
        </p:nvSpPr>
        <p:spPr>
          <a:xfrm>
            <a:off x="9402556" y="3022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EEA44931-431B-6FE9-B6FE-AE0CB9E59D55}"/>
              </a:ext>
            </a:extLst>
          </p:cNvPr>
          <p:cNvSpPr>
            <a:spLocks/>
          </p:cNvSpPr>
          <p:nvPr/>
        </p:nvSpPr>
        <p:spPr>
          <a:xfrm>
            <a:off x="9618556" y="3022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48B529C1-9FC8-AE11-752B-8631C81C9540}"/>
              </a:ext>
            </a:extLst>
          </p:cNvPr>
          <p:cNvSpPr>
            <a:spLocks/>
          </p:cNvSpPr>
          <p:nvPr/>
        </p:nvSpPr>
        <p:spPr>
          <a:xfrm>
            <a:off x="9834556" y="2374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F25B947B-DBED-54F6-5674-39ADC68EF423}"/>
              </a:ext>
            </a:extLst>
          </p:cNvPr>
          <p:cNvSpPr>
            <a:spLocks/>
          </p:cNvSpPr>
          <p:nvPr/>
        </p:nvSpPr>
        <p:spPr>
          <a:xfrm>
            <a:off x="9834556" y="2590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64E24F89-BB26-033B-6A0A-8A3E7B133FD9}"/>
              </a:ext>
            </a:extLst>
          </p:cNvPr>
          <p:cNvSpPr>
            <a:spLocks/>
          </p:cNvSpPr>
          <p:nvPr/>
        </p:nvSpPr>
        <p:spPr>
          <a:xfrm>
            <a:off x="9834556" y="2806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3FDA36F-CA84-E2CA-9C60-7A872285C5D7}"/>
              </a:ext>
            </a:extLst>
          </p:cNvPr>
          <p:cNvSpPr>
            <a:spLocks/>
          </p:cNvSpPr>
          <p:nvPr/>
        </p:nvSpPr>
        <p:spPr>
          <a:xfrm>
            <a:off x="9834556" y="3022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EC7940F4-D2D9-B505-5712-F7DF08115EEC}"/>
              </a:ext>
            </a:extLst>
          </p:cNvPr>
          <p:cNvSpPr>
            <a:spLocks/>
          </p:cNvSpPr>
          <p:nvPr/>
        </p:nvSpPr>
        <p:spPr>
          <a:xfrm>
            <a:off x="8754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F465375C-F564-278B-50D2-FA46679BDF1F}"/>
              </a:ext>
            </a:extLst>
          </p:cNvPr>
          <p:cNvSpPr>
            <a:spLocks/>
          </p:cNvSpPr>
          <p:nvPr/>
        </p:nvSpPr>
        <p:spPr>
          <a:xfrm>
            <a:off x="8970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7B96663D-12D4-F69D-84DF-F943C17BEB52}"/>
              </a:ext>
            </a:extLst>
          </p:cNvPr>
          <p:cNvSpPr>
            <a:spLocks/>
          </p:cNvSpPr>
          <p:nvPr/>
        </p:nvSpPr>
        <p:spPr>
          <a:xfrm>
            <a:off x="9186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56BC471E-C26F-6981-CCE8-77A270CF04BD}"/>
              </a:ext>
            </a:extLst>
          </p:cNvPr>
          <p:cNvSpPr>
            <a:spLocks/>
          </p:cNvSpPr>
          <p:nvPr/>
        </p:nvSpPr>
        <p:spPr>
          <a:xfrm>
            <a:off x="9402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DBBD47E6-D002-A082-C244-166467F6CBFF}"/>
              </a:ext>
            </a:extLst>
          </p:cNvPr>
          <p:cNvSpPr>
            <a:spLocks/>
          </p:cNvSpPr>
          <p:nvPr/>
        </p:nvSpPr>
        <p:spPr>
          <a:xfrm>
            <a:off x="9618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04724552-9C2D-CE89-050B-3CB1DE9BCCB3}"/>
              </a:ext>
            </a:extLst>
          </p:cNvPr>
          <p:cNvSpPr>
            <a:spLocks/>
          </p:cNvSpPr>
          <p:nvPr/>
        </p:nvSpPr>
        <p:spPr>
          <a:xfrm>
            <a:off x="8754556" y="3726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716A7C7A-2C9B-4EAB-D5E9-5283501FFF98}"/>
              </a:ext>
            </a:extLst>
          </p:cNvPr>
          <p:cNvSpPr>
            <a:spLocks/>
          </p:cNvSpPr>
          <p:nvPr/>
        </p:nvSpPr>
        <p:spPr>
          <a:xfrm>
            <a:off x="8970556" y="3726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B8B4D91D-F7F7-9AA2-B348-D0786D23A70D}"/>
              </a:ext>
            </a:extLst>
          </p:cNvPr>
          <p:cNvSpPr>
            <a:spLocks/>
          </p:cNvSpPr>
          <p:nvPr/>
        </p:nvSpPr>
        <p:spPr>
          <a:xfrm>
            <a:off x="9186556" y="3726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3FB6CE91-AEB7-20D4-F178-DD0EDFC587E9}"/>
              </a:ext>
            </a:extLst>
          </p:cNvPr>
          <p:cNvSpPr>
            <a:spLocks/>
          </p:cNvSpPr>
          <p:nvPr/>
        </p:nvSpPr>
        <p:spPr>
          <a:xfrm>
            <a:off x="9402556" y="3726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A5C77B86-583B-8A2D-D4A8-04AD13532723}"/>
              </a:ext>
            </a:extLst>
          </p:cNvPr>
          <p:cNvSpPr>
            <a:spLocks/>
          </p:cNvSpPr>
          <p:nvPr/>
        </p:nvSpPr>
        <p:spPr>
          <a:xfrm>
            <a:off x="9618556" y="3726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E5DBEDA3-D073-CB4A-E53E-6DA969B6E66F}"/>
              </a:ext>
            </a:extLst>
          </p:cNvPr>
          <p:cNvSpPr>
            <a:spLocks/>
          </p:cNvSpPr>
          <p:nvPr/>
        </p:nvSpPr>
        <p:spPr>
          <a:xfrm>
            <a:off x="8754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07E0F2C-59D8-C067-8203-AAD02361C5BE}"/>
              </a:ext>
            </a:extLst>
          </p:cNvPr>
          <p:cNvSpPr>
            <a:spLocks/>
          </p:cNvSpPr>
          <p:nvPr/>
        </p:nvSpPr>
        <p:spPr>
          <a:xfrm>
            <a:off x="8970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5BD94CB9-D7DB-9F6B-A2F5-00413606AEC0}"/>
              </a:ext>
            </a:extLst>
          </p:cNvPr>
          <p:cNvSpPr>
            <a:spLocks/>
          </p:cNvSpPr>
          <p:nvPr/>
        </p:nvSpPr>
        <p:spPr>
          <a:xfrm>
            <a:off x="9186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60F66590-12B7-9ED2-FB94-AD1A3AC1CD0B}"/>
              </a:ext>
            </a:extLst>
          </p:cNvPr>
          <p:cNvSpPr>
            <a:spLocks/>
          </p:cNvSpPr>
          <p:nvPr/>
        </p:nvSpPr>
        <p:spPr>
          <a:xfrm>
            <a:off x="9402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621FE8D4-55CB-5125-31A6-55B072506CDD}"/>
              </a:ext>
            </a:extLst>
          </p:cNvPr>
          <p:cNvSpPr>
            <a:spLocks/>
          </p:cNvSpPr>
          <p:nvPr/>
        </p:nvSpPr>
        <p:spPr>
          <a:xfrm>
            <a:off x="9618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A1584555-8617-8ED6-D7E2-8AC34A2C2E21}"/>
              </a:ext>
            </a:extLst>
          </p:cNvPr>
          <p:cNvSpPr>
            <a:spLocks/>
          </p:cNvSpPr>
          <p:nvPr/>
        </p:nvSpPr>
        <p:spPr>
          <a:xfrm>
            <a:off x="8754556" y="4158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009EC62C-F077-CB4C-6B8F-1D2EEC2FB918}"/>
              </a:ext>
            </a:extLst>
          </p:cNvPr>
          <p:cNvSpPr>
            <a:spLocks/>
          </p:cNvSpPr>
          <p:nvPr/>
        </p:nvSpPr>
        <p:spPr>
          <a:xfrm>
            <a:off x="8970556" y="4158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6DC763F3-AAFB-D4D7-81CC-E210C34892C4}"/>
              </a:ext>
            </a:extLst>
          </p:cNvPr>
          <p:cNvSpPr>
            <a:spLocks/>
          </p:cNvSpPr>
          <p:nvPr/>
        </p:nvSpPr>
        <p:spPr>
          <a:xfrm>
            <a:off x="9186556" y="4158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6B44D15E-A982-C89E-766C-0D7CBCE9FD85}"/>
              </a:ext>
            </a:extLst>
          </p:cNvPr>
          <p:cNvSpPr>
            <a:spLocks/>
          </p:cNvSpPr>
          <p:nvPr/>
        </p:nvSpPr>
        <p:spPr>
          <a:xfrm>
            <a:off x="9402556" y="4158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3B97FB9A-E5D6-97DB-7DE6-C87728FFDB28}"/>
              </a:ext>
            </a:extLst>
          </p:cNvPr>
          <p:cNvSpPr>
            <a:spLocks/>
          </p:cNvSpPr>
          <p:nvPr/>
        </p:nvSpPr>
        <p:spPr>
          <a:xfrm>
            <a:off x="9618556" y="4158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33E5C2EC-F8AC-9AFB-D14A-B427F67ACE08}"/>
              </a:ext>
            </a:extLst>
          </p:cNvPr>
          <p:cNvSpPr>
            <a:spLocks/>
          </p:cNvSpPr>
          <p:nvPr/>
        </p:nvSpPr>
        <p:spPr>
          <a:xfrm>
            <a:off x="9834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F341B803-0CFB-31E0-23AF-891AFB23E490}"/>
              </a:ext>
            </a:extLst>
          </p:cNvPr>
          <p:cNvSpPr>
            <a:spLocks/>
          </p:cNvSpPr>
          <p:nvPr/>
        </p:nvSpPr>
        <p:spPr>
          <a:xfrm>
            <a:off x="9834556" y="3726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84E1774B-96C8-5EDC-D2A5-B6E08DD760C4}"/>
              </a:ext>
            </a:extLst>
          </p:cNvPr>
          <p:cNvSpPr>
            <a:spLocks/>
          </p:cNvSpPr>
          <p:nvPr/>
        </p:nvSpPr>
        <p:spPr>
          <a:xfrm>
            <a:off x="9834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0F63CAD3-D4FE-7A0A-A90E-C6001F3D71D2}"/>
              </a:ext>
            </a:extLst>
          </p:cNvPr>
          <p:cNvSpPr>
            <a:spLocks/>
          </p:cNvSpPr>
          <p:nvPr/>
        </p:nvSpPr>
        <p:spPr>
          <a:xfrm>
            <a:off x="9834556" y="4158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5C38BA0B-2BF1-A9C1-4DB4-8D86C4B35E79}"/>
              </a:ext>
            </a:extLst>
          </p:cNvPr>
          <p:cNvSpPr>
            <a:spLocks/>
          </p:cNvSpPr>
          <p:nvPr/>
        </p:nvSpPr>
        <p:spPr>
          <a:xfrm>
            <a:off x="8754556" y="4650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3CBBA5B3-8988-CB26-FB60-387E2C6D531F}"/>
              </a:ext>
            </a:extLst>
          </p:cNvPr>
          <p:cNvSpPr>
            <a:spLocks/>
          </p:cNvSpPr>
          <p:nvPr/>
        </p:nvSpPr>
        <p:spPr>
          <a:xfrm>
            <a:off x="8970556" y="4650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92427EA6-077B-D846-5099-E854CD4E0D2B}"/>
              </a:ext>
            </a:extLst>
          </p:cNvPr>
          <p:cNvSpPr>
            <a:spLocks/>
          </p:cNvSpPr>
          <p:nvPr/>
        </p:nvSpPr>
        <p:spPr>
          <a:xfrm>
            <a:off x="9186556" y="4650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0B1E8260-1505-934D-4179-A5B0077A9F6D}"/>
              </a:ext>
            </a:extLst>
          </p:cNvPr>
          <p:cNvSpPr>
            <a:spLocks/>
          </p:cNvSpPr>
          <p:nvPr/>
        </p:nvSpPr>
        <p:spPr>
          <a:xfrm>
            <a:off x="9402556" y="4650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BB5B9A6A-0C0E-73BB-807D-9680D9A797A7}"/>
              </a:ext>
            </a:extLst>
          </p:cNvPr>
          <p:cNvSpPr>
            <a:spLocks/>
          </p:cNvSpPr>
          <p:nvPr/>
        </p:nvSpPr>
        <p:spPr>
          <a:xfrm>
            <a:off x="9618556" y="4650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9002DB4B-2715-961F-77ED-312CB5B0C43D}"/>
              </a:ext>
            </a:extLst>
          </p:cNvPr>
          <p:cNvSpPr>
            <a:spLocks/>
          </p:cNvSpPr>
          <p:nvPr/>
        </p:nvSpPr>
        <p:spPr>
          <a:xfrm>
            <a:off x="8754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0FF17298-3E83-97FD-D55D-D45601CAE9C1}"/>
              </a:ext>
            </a:extLst>
          </p:cNvPr>
          <p:cNvSpPr>
            <a:spLocks/>
          </p:cNvSpPr>
          <p:nvPr/>
        </p:nvSpPr>
        <p:spPr>
          <a:xfrm>
            <a:off x="8970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2AC27D86-FB8A-2D69-D0C0-E252CAEC88C4}"/>
              </a:ext>
            </a:extLst>
          </p:cNvPr>
          <p:cNvSpPr>
            <a:spLocks/>
          </p:cNvSpPr>
          <p:nvPr/>
        </p:nvSpPr>
        <p:spPr>
          <a:xfrm>
            <a:off x="9186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BC0AAFBE-AF7F-50F5-8CAD-480F74CE856A}"/>
              </a:ext>
            </a:extLst>
          </p:cNvPr>
          <p:cNvSpPr>
            <a:spLocks/>
          </p:cNvSpPr>
          <p:nvPr/>
        </p:nvSpPr>
        <p:spPr>
          <a:xfrm>
            <a:off x="9402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D3DD9C7B-14EF-1DD1-A3D4-DB0D94EAFA3F}"/>
              </a:ext>
            </a:extLst>
          </p:cNvPr>
          <p:cNvSpPr>
            <a:spLocks/>
          </p:cNvSpPr>
          <p:nvPr/>
        </p:nvSpPr>
        <p:spPr>
          <a:xfrm>
            <a:off x="9618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CE128F96-2C77-DB47-E7BA-9F0D86671B35}"/>
              </a:ext>
            </a:extLst>
          </p:cNvPr>
          <p:cNvSpPr>
            <a:spLocks/>
          </p:cNvSpPr>
          <p:nvPr/>
        </p:nvSpPr>
        <p:spPr>
          <a:xfrm>
            <a:off x="8754556" y="5082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943FD71C-C65F-32A1-3C68-726E44DCFDF9}"/>
              </a:ext>
            </a:extLst>
          </p:cNvPr>
          <p:cNvSpPr>
            <a:spLocks/>
          </p:cNvSpPr>
          <p:nvPr/>
        </p:nvSpPr>
        <p:spPr>
          <a:xfrm>
            <a:off x="8970556" y="5082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5D11352D-262E-5AE9-B4C9-BB54605E4DB6}"/>
              </a:ext>
            </a:extLst>
          </p:cNvPr>
          <p:cNvSpPr>
            <a:spLocks/>
          </p:cNvSpPr>
          <p:nvPr/>
        </p:nvSpPr>
        <p:spPr>
          <a:xfrm>
            <a:off x="9186556" y="5082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3087DAA5-A1A4-7CD3-AA34-10018DC14681}"/>
              </a:ext>
            </a:extLst>
          </p:cNvPr>
          <p:cNvSpPr>
            <a:spLocks/>
          </p:cNvSpPr>
          <p:nvPr/>
        </p:nvSpPr>
        <p:spPr>
          <a:xfrm>
            <a:off x="9402556" y="5082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78EB3B75-4EB7-D990-1995-3F28D814A5FC}"/>
              </a:ext>
            </a:extLst>
          </p:cNvPr>
          <p:cNvSpPr>
            <a:spLocks/>
          </p:cNvSpPr>
          <p:nvPr/>
        </p:nvSpPr>
        <p:spPr>
          <a:xfrm>
            <a:off x="9618556" y="5082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D2B38FD2-0004-CD19-9E5A-E9987EA5B147}"/>
              </a:ext>
            </a:extLst>
          </p:cNvPr>
          <p:cNvSpPr>
            <a:spLocks/>
          </p:cNvSpPr>
          <p:nvPr/>
        </p:nvSpPr>
        <p:spPr>
          <a:xfrm>
            <a:off x="8754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5" name="Rectangle 1094">
            <a:extLst>
              <a:ext uri="{FF2B5EF4-FFF2-40B4-BE49-F238E27FC236}">
                <a16:creationId xmlns:a16="http://schemas.microsoft.com/office/drawing/2014/main" id="{ACC1542F-15FA-7763-6CE9-80D6AF56CFC3}"/>
              </a:ext>
            </a:extLst>
          </p:cNvPr>
          <p:cNvSpPr>
            <a:spLocks/>
          </p:cNvSpPr>
          <p:nvPr/>
        </p:nvSpPr>
        <p:spPr>
          <a:xfrm>
            <a:off x="8970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6" name="Rectangle 1095">
            <a:extLst>
              <a:ext uri="{FF2B5EF4-FFF2-40B4-BE49-F238E27FC236}">
                <a16:creationId xmlns:a16="http://schemas.microsoft.com/office/drawing/2014/main" id="{C82AF9D3-6C40-05A1-B37B-4A13238D9186}"/>
              </a:ext>
            </a:extLst>
          </p:cNvPr>
          <p:cNvSpPr>
            <a:spLocks/>
          </p:cNvSpPr>
          <p:nvPr/>
        </p:nvSpPr>
        <p:spPr>
          <a:xfrm>
            <a:off x="9186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089BA4A6-A734-1A30-F57D-2AD16EB50284}"/>
              </a:ext>
            </a:extLst>
          </p:cNvPr>
          <p:cNvSpPr>
            <a:spLocks/>
          </p:cNvSpPr>
          <p:nvPr/>
        </p:nvSpPr>
        <p:spPr>
          <a:xfrm>
            <a:off x="9402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66C2B272-C6D6-B704-AD56-34D9B1DC546A}"/>
              </a:ext>
            </a:extLst>
          </p:cNvPr>
          <p:cNvSpPr>
            <a:spLocks/>
          </p:cNvSpPr>
          <p:nvPr/>
        </p:nvSpPr>
        <p:spPr>
          <a:xfrm>
            <a:off x="9618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F651B80F-356C-112B-6318-63B5D6FB6327}"/>
              </a:ext>
            </a:extLst>
          </p:cNvPr>
          <p:cNvSpPr>
            <a:spLocks/>
          </p:cNvSpPr>
          <p:nvPr/>
        </p:nvSpPr>
        <p:spPr>
          <a:xfrm>
            <a:off x="9834556" y="4650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0" name="Rectangle 1099">
            <a:extLst>
              <a:ext uri="{FF2B5EF4-FFF2-40B4-BE49-F238E27FC236}">
                <a16:creationId xmlns:a16="http://schemas.microsoft.com/office/drawing/2014/main" id="{EB2ADF5B-C6C1-478B-BCAE-1BAE44595C73}"/>
              </a:ext>
            </a:extLst>
          </p:cNvPr>
          <p:cNvSpPr>
            <a:spLocks/>
          </p:cNvSpPr>
          <p:nvPr/>
        </p:nvSpPr>
        <p:spPr>
          <a:xfrm>
            <a:off x="9834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1" name="Rectangle 1100">
            <a:extLst>
              <a:ext uri="{FF2B5EF4-FFF2-40B4-BE49-F238E27FC236}">
                <a16:creationId xmlns:a16="http://schemas.microsoft.com/office/drawing/2014/main" id="{53A43D01-7557-3833-FE6B-1518ACD40CD3}"/>
              </a:ext>
            </a:extLst>
          </p:cNvPr>
          <p:cNvSpPr>
            <a:spLocks/>
          </p:cNvSpPr>
          <p:nvPr/>
        </p:nvSpPr>
        <p:spPr>
          <a:xfrm>
            <a:off x="9834556" y="5082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9B00634E-4B24-9ACB-D6B6-62494EDBEE33}"/>
              </a:ext>
            </a:extLst>
          </p:cNvPr>
          <p:cNvSpPr>
            <a:spLocks/>
          </p:cNvSpPr>
          <p:nvPr/>
        </p:nvSpPr>
        <p:spPr>
          <a:xfrm>
            <a:off x="9834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4" name="ZoneTexte 1103">
            <a:extLst>
              <a:ext uri="{FF2B5EF4-FFF2-40B4-BE49-F238E27FC236}">
                <a16:creationId xmlns:a16="http://schemas.microsoft.com/office/drawing/2014/main" id="{50A69E6E-64CC-3796-3C04-77CF033F568A}"/>
              </a:ext>
            </a:extLst>
          </p:cNvPr>
          <p:cNvSpPr txBox="1"/>
          <p:nvPr/>
        </p:nvSpPr>
        <p:spPr>
          <a:xfrm>
            <a:off x="8262396" y="1789195"/>
            <a:ext cx="357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201807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in a machine vision system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E5B651A-3E53-FCB8-B96D-ABC1C418F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23" y="2055812"/>
            <a:ext cx="5571647" cy="237902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6FB4B06-C0EB-AD1B-84A0-977BDB685A1C}"/>
              </a:ext>
            </a:extLst>
          </p:cNvPr>
          <p:cNvSpPr txBox="1"/>
          <p:nvPr/>
        </p:nvSpPr>
        <p:spPr>
          <a:xfrm>
            <a:off x="384691" y="5866665"/>
            <a:ext cx="46497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6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C2C282D-EDDA-19AC-30F2-253A60F160DE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 </a:t>
            </a:r>
            <a:r>
              <a:rPr lang="en-US" b="1" dirty="0"/>
              <a:t>light flux </a:t>
            </a:r>
            <a:r>
              <a:rPr lang="en-US" dirty="0"/>
              <a:t>into a </a:t>
            </a:r>
            <a:r>
              <a:rPr lang="en-US" b="1" dirty="0"/>
              <a:t>measurable electrical signal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1E334A2-984B-C81B-7206-E7061F745106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6AD79C-89CF-C9F3-43F8-D5E73F984A52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2C6A42C-4256-C42F-B573-C8D56622C40F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15E15E5-C81C-F6D1-0925-E793CBAE114B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3D195DE-0B22-2D29-091D-65FA20574A96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63C04EA-2F1C-271E-4B75-43ABF0E0D343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</p:spTree>
    <p:extLst>
      <p:ext uri="{BB962C8B-B14F-4D97-AF65-F5344CB8AC3E}">
        <p14:creationId xmlns:p14="http://schemas.microsoft.com/office/powerpoint/2010/main" val="409059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: </a:t>
            </a:r>
            <a:r>
              <a:rPr lang="fr-FR" sz="2000" b="1" dirty="0" err="1"/>
              <a:t>anatomy</a:t>
            </a:r>
            <a:r>
              <a:rPr lang="fr-FR" sz="2000" b="1" dirty="0"/>
              <a:t> of a </a:t>
            </a:r>
            <a:r>
              <a:rPr lang="fr-FR" sz="2000" b="1" dirty="0" err="1"/>
              <a:t>sensor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716BED2-4A21-6FDC-9D50-C9C6B929C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42" y="1708905"/>
            <a:ext cx="2035329" cy="16137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32C6B5D-896F-80C3-E788-E75CC9F3A04B}"/>
              </a:ext>
            </a:extLst>
          </p:cNvPr>
          <p:cNvSpPr txBox="1"/>
          <p:nvPr/>
        </p:nvSpPr>
        <p:spPr>
          <a:xfrm>
            <a:off x="3511581" y="3289150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9C0613-0BE6-17CD-F8E9-87BDEFD35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26" y="1610790"/>
            <a:ext cx="1883381" cy="188338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C4154B3-8A16-EDE6-D9F3-BD01E0323FB0}"/>
              </a:ext>
            </a:extLst>
          </p:cNvPr>
          <p:cNvSpPr txBox="1"/>
          <p:nvPr/>
        </p:nvSpPr>
        <p:spPr>
          <a:xfrm>
            <a:off x="448869" y="3494171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25F7B9F-455B-ECCD-946B-92952C319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398" y="1446837"/>
            <a:ext cx="4057497" cy="289039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3055664-552F-78F3-1993-16B3BB0CAE64}"/>
              </a:ext>
            </a:extLst>
          </p:cNvPr>
          <p:cNvSpPr txBox="1"/>
          <p:nvPr/>
        </p:nvSpPr>
        <p:spPr>
          <a:xfrm>
            <a:off x="1190431" y="4113372"/>
            <a:ext cx="2558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Resolution</a:t>
            </a:r>
            <a:endParaRPr lang="fr-FR" dirty="0"/>
          </a:p>
          <a:p>
            <a:r>
              <a:rPr lang="fr-FR" dirty="0" err="1"/>
              <a:t>Sensibility</a:t>
            </a:r>
            <a:endParaRPr lang="fr-FR" dirty="0"/>
          </a:p>
          <a:p>
            <a:r>
              <a:rPr lang="fr-FR" dirty="0"/>
              <a:t>Noise Performance</a:t>
            </a:r>
          </a:p>
          <a:p>
            <a:r>
              <a:rPr lang="fr-FR" dirty="0"/>
              <a:t>Size / </a:t>
            </a:r>
            <a:r>
              <a:rPr lang="fr-FR" dirty="0" err="1"/>
              <a:t>Form</a:t>
            </a:r>
            <a:r>
              <a:rPr lang="fr-FR" dirty="0"/>
              <a:t> factor</a:t>
            </a:r>
          </a:p>
          <a:p>
            <a:r>
              <a:rPr lang="fr-FR" dirty="0"/>
              <a:t>Lens compatibility</a:t>
            </a:r>
          </a:p>
          <a:p>
            <a:r>
              <a:rPr lang="fr-FR" dirty="0" err="1"/>
              <a:t>Shutter</a:t>
            </a:r>
            <a:r>
              <a:rPr lang="fr-FR" dirty="0"/>
              <a:t> Type</a:t>
            </a:r>
          </a:p>
          <a:p>
            <a:endParaRPr lang="fr-FR" dirty="0"/>
          </a:p>
          <a:p>
            <a:r>
              <a:rPr lang="fr-FR" dirty="0"/>
              <a:t>Interface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412DD7-2991-C223-F01A-21C62EA62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1786" y="4194693"/>
            <a:ext cx="3342884" cy="29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1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Main </a:t>
            </a:r>
            <a:r>
              <a:rPr lang="fr-FR" sz="2000" b="1" dirty="0" err="1"/>
              <a:t>characteristics</a:t>
            </a:r>
            <a:r>
              <a:rPr lang="fr-FR" sz="2000" b="1" dirty="0"/>
              <a:t> of the </a:t>
            </a:r>
            <a:r>
              <a:rPr lang="fr-FR" sz="2000" b="1" dirty="0" err="1"/>
              <a:t>sensor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A42D4E2-DEAC-AD2B-80F5-B777425D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2" y="1554165"/>
            <a:ext cx="2035329" cy="16137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F545E8-794E-C435-8FE9-6EE332194118}"/>
              </a:ext>
            </a:extLst>
          </p:cNvPr>
          <p:cNvSpPr txBox="1"/>
          <p:nvPr/>
        </p:nvSpPr>
        <p:spPr>
          <a:xfrm>
            <a:off x="140571" y="3134410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5A23097-A26A-F42C-5971-5946381FC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763" y="1440824"/>
            <a:ext cx="5963526" cy="52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1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: </a:t>
            </a:r>
            <a:r>
              <a:rPr lang="fr-FR" sz="2000" b="1" dirty="0" err="1"/>
              <a:t>array</a:t>
            </a:r>
            <a:r>
              <a:rPr lang="fr-FR" sz="2000" b="1" dirty="0"/>
              <a:t> of </a:t>
            </a:r>
            <a:r>
              <a:rPr lang="fr-FR" sz="2000" b="1" dirty="0" err="1"/>
              <a:t>small</a:t>
            </a:r>
            <a:r>
              <a:rPr lang="fr-FR" sz="2000" b="1" dirty="0"/>
              <a:t> </a:t>
            </a:r>
            <a:r>
              <a:rPr lang="fr-FR" sz="2000" b="1" dirty="0" err="1"/>
              <a:t>sensors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C2C282D-EDDA-19AC-30F2-253A60F160DE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 </a:t>
            </a:r>
            <a:r>
              <a:rPr lang="en-US" b="1" dirty="0"/>
              <a:t>light flux </a:t>
            </a:r>
            <a:r>
              <a:rPr lang="en-US" dirty="0"/>
              <a:t>into a </a:t>
            </a:r>
            <a:r>
              <a:rPr lang="en-US" b="1" dirty="0"/>
              <a:t>measurable electrical signal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1E334A2-984B-C81B-7206-E7061F745106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6AD79C-89CF-C9F3-43F8-D5E73F984A52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2C6A42C-4256-C42F-B573-C8D56622C40F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15E15E5-C81C-F6D1-0925-E793CBAE114B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3D195DE-0B22-2D29-091D-65FA20574A96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63C04EA-2F1C-271E-4B75-43ABF0E0D343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1063D9-71C5-D6B9-0B05-C511B0A8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82" y="1589406"/>
            <a:ext cx="2296514" cy="153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C2ED9497-6CA8-3B52-0F6E-AB7B4ECB099E}"/>
              </a:ext>
            </a:extLst>
          </p:cNvPr>
          <p:cNvSpPr txBox="1"/>
          <p:nvPr/>
        </p:nvSpPr>
        <p:spPr>
          <a:xfrm>
            <a:off x="5294793" y="3184420"/>
            <a:ext cx="25487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/>
              <a:t>https://imaging.teledyne-e2v.com/products/2d-cmos-image-sensors/onyxmax/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9E27E1-1EDD-603C-FB02-0EA9F4CB04B1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625353-1815-7036-D497-FC3D52D79D9E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DEE26-8DA7-F48B-EC64-BA4CC8D20556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9DED1F-8C29-B5E4-D252-3707F04A5534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C68D7C-F4B3-10CD-339B-D7C21463C95D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D2B6BA-9633-D1F3-4A08-138B6AF33F6F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FF43E5-7044-1783-99F8-6F92F4FD4735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06D7D2-A5FC-EDDD-B751-F1892525FD50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7212D4-B539-E933-B7F6-F514366B408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A8D91-3EC1-C1F5-368D-A0CC0FD37AB6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5488C6-3475-0DD4-B51F-5E9B44FCC0AA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BA4B6F1-A155-4465-5BC7-B9ABB3AA9FC7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0CC69B-0169-A728-45F3-4230446429E8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2E8B97B-1A16-FE4A-9311-7FAD290B787B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65C408-2CE8-BB17-51E4-A3CD367B6148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D16A107-7BB0-C759-122B-ABC03716EBC5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426ED64-87AE-952F-8F67-DBE532CCDD4E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B816165-DD75-2D16-F22F-ACD39ABA351E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914422F-B3F4-A66F-F25C-12DB5DA4D552}"/>
              </a:ext>
            </a:extLst>
          </p:cNvPr>
          <p:cNvSpPr/>
          <p:nvPr/>
        </p:nvSpPr>
        <p:spPr>
          <a:xfrm>
            <a:off x="2458399" y="3795798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5D6465-44A3-E0C4-DAF4-F0FA8DCF051D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B37E7A2-B38E-EB39-391E-FBA1950D7A7A}"/>
              </a:ext>
            </a:extLst>
          </p:cNvPr>
          <p:cNvSpPr txBox="1"/>
          <p:nvPr/>
        </p:nvSpPr>
        <p:spPr>
          <a:xfrm>
            <a:off x="135995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0AF253-3B0E-CCCC-9ADA-1A5B53A061E0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B55B8D-8BBD-DD65-5DC2-F26E1873CC5B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A1819-1797-6448-7A4E-9914AFA5417D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A806C53-8908-5761-2FD4-2C50F200656F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2B6471-623D-E044-1DDC-1145DAA9512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0766639-C600-4413-B43A-88294D4A98A9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4C1CBE9B-16CC-1D4E-F5CF-97F2E66EA131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E55C4EE0-4421-944B-B4BF-D717C61B0E1A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A1C9F2A-23B9-CEF2-012D-15B2F7486259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FA84899-58B2-1257-006C-C4D08C02D626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D42AFA-5DEE-468D-B56A-27B324978010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8039A6FB-8954-A3A1-E1C2-F4AC7108723F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BBF4DCD-A0DF-C429-E22D-7830B72F2E9D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CD54FBD0-72F8-1A96-C327-906A43A167A7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1034" name="ZoneTexte 1033">
            <a:extLst>
              <a:ext uri="{FF2B5EF4-FFF2-40B4-BE49-F238E27FC236}">
                <a16:creationId xmlns:a16="http://schemas.microsoft.com/office/drawing/2014/main" id="{0C4F8664-1EDB-E626-466E-E4FF3FE3E5A3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9569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: </a:t>
            </a:r>
            <a:r>
              <a:rPr lang="fr-FR" sz="2000" b="1" dirty="0" err="1"/>
              <a:t>array</a:t>
            </a:r>
            <a:r>
              <a:rPr lang="fr-FR" sz="2000" b="1" dirty="0"/>
              <a:t> of </a:t>
            </a:r>
            <a:r>
              <a:rPr lang="fr-FR" sz="2000" b="1" dirty="0" err="1"/>
              <a:t>small</a:t>
            </a:r>
            <a:r>
              <a:rPr lang="fr-FR" sz="2000" b="1" dirty="0"/>
              <a:t> </a:t>
            </a:r>
            <a:r>
              <a:rPr lang="fr-FR" sz="2000" b="1" dirty="0" err="1"/>
              <a:t>sensors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99E27E1-1EDD-603C-FB02-0EA9F4CB04B1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625353-1815-7036-D497-FC3D52D79D9E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DEE26-8DA7-F48B-EC64-BA4CC8D20556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9DED1F-8C29-B5E4-D252-3707F04A5534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C68D7C-F4B3-10CD-339B-D7C21463C95D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D2B6BA-9633-D1F3-4A08-138B6AF33F6F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FF43E5-7044-1783-99F8-6F92F4FD4735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06D7D2-A5FC-EDDD-B751-F1892525FD50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7212D4-B539-E933-B7F6-F514366B408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A8D91-3EC1-C1F5-368D-A0CC0FD37AB6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5488C6-3475-0DD4-B51F-5E9B44FCC0AA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BA4B6F1-A155-4465-5BC7-B9ABB3AA9FC7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0CC69B-0169-A728-45F3-4230446429E8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2E8B97B-1A16-FE4A-9311-7FAD290B787B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65C408-2CE8-BB17-51E4-A3CD367B6148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D16A107-7BB0-C759-122B-ABC03716EBC5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426ED64-87AE-952F-8F67-DBE532CCDD4E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B816165-DD75-2D16-F22F-ACD39ABA351E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914422F-B3F4-A66F-F25C-12DB5DA4D552}"/>
              </a:ext>
            </a:extLst>
          </p:cNvPr>
          <p:cNvSpPr/>
          <p:nvPr/>
        </p:nvSpPr>
        <p:spPr>
          <a:xfrm>
            <a:off x="2458399" y="3795798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5D6465-44A3-E0C4-DAF4-F0FA8DCF051D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B37E7A2-B38E-EB39-391E-FBA1950D7A7A}"/>
              </a:ext>
            </a:extLst>
          </p:cNvPr>
          <p:cNvSpPr txBox="1"/>
          <p:nvPr/>
        </p:nvSpPr>
        <p:spPr>
          <a:xfrm>
            <a:off x="135995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0AF253-3B0E-CCCC-9ADA-1A5B53A061E0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B55B8D-8BBD-DD65-5DC2-F26E1873CC5B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A1819-1797-6448-7A4E-9914AFA5417D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A806C53-8908-5761-2FD4-2C50F200656F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2B6471-623D-E044-1DDC-1145DAA9512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0766639-C600-4413-B43A-88294D4A98A9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4C1CBE9B-16CC-1D4E-F5CF-97F2E66EA131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E55C4EE0-4421-944B-B4BF-D717C61B0E1A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A1C9F2A-23B9-CEF2-012D-15B2F7486259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FA84899-58B2-1257-006C-C4D08C02D626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D42AFA-5DEE-468D-B56A-27B324978010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8039A6FB-8954-A3A1-E1C2-F4AC7108723F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BBF4DCD-A0DF-C429-E22D-7830B72F2E9D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CD54FBD0-72F8-1A96-C327-906A43A167A7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1034" name="ZoneTexte 1033">
            <a:extLst>
              <a:ext uri="{FF2B5EF4-FFF2-40B4-BE49-F238E27FC236}">
                <a16:creationId xmlns:a16="http://schemas.microsoft.com/office/drawing/2014/main" id="{0C4F8664-1EDB-E626-466E-E4FF3FE3E5A3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01FF9E-5B56-EC42-2AB5-966128DA2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5C4D9C1-5D1D-DBC1-AAAF-2C0C81A7477B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636DB86-FB57-D772-BCF0-C89A24E16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004" y="1704661"/>
            <a:ext cx="3846578" cy="27401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62F9D8-BAA2-3596-60E4-8CE29A9A7BCC}"/>
              </a:ext>
            </a:extLst>
          </p:cNvPr>
          <p:cNvSpPr/>
          <p:nvPr/>
        </p:nvSpPr>
        <p:spPr>
          <a:xfrm>
            <a:off x="7613395" y="2598612"/>
            <a:ext cx="3899187" cy="48291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D8D0905-E631-8DFA-50B1-98B7199307F4}"/>
              </a:ext>
            </a:extLst>
          </p:cNvPr>
          <p:cNvSpPr txBox="1"/>
          <p:nvPr/>
        </p:nvSpPr>
        <p:spPr>
          <a:xfrm>
            <a:off x="8309988" y="4743856"/>
            <a:ext cx="255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Resolution</a:t>
            </a:r>
            <a:endParaRPr lang="fr-FR" dirty="0"/>
          </a:p>
          <a:p>
            <a:r>
              <a:rPr lang="fr-FR" dirty="0"/>
              <a:t>Size / </a:t>
            </a:r>
            <a:r>
              <a:rPr lang="fr-FR" dirty="0" err="1"/>
              <a:t>Form</a:t>
            </a:r>
            <a:r>
              <a:rPr lang="fr-FR" dirty="0"/>
              <a:t> factor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144B82-4114-AA29-BD1B-522C42680A9F}"/>
              </a:ext>
            </a:extLst>
          </p:cNvPr>
          <p:cNvSpPr/>
          <p:nvPr/>
        </p:nvSpPr>
        <p:spPr>
          <a:xfrm>
            <a:off x="7613394" y="3511648"/>
            <a:ext cx="3899187" cy="48291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113D3D5-391F-3C17-5393-43C54C8BA9DE}"/>
              </a:ext>
            </a:extLst>
          </p:cNvPr>
          <p:cNvCxnSpPr>
            <a:cxnSpLocks/>
          </p:cNvCxnSpPr>
          <p:nvPr/>
        </p:nvCxnSpPr>
        <p:spPr>
          <a:xfrm>
            <a:off x="4361664" y="5754978"/>
            <a:ext cx="638556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97267BFF-5B82-1A9E-B154-EFB1F97498FA}"/>
              </a:ext>
            </a:extLst>
          </p:cNvPr>
          <p:cNvSpPr txBox="1"/>
          <p:nvPr/>
        </p:nvSpPr>
        <p:spPr>
          <a:xfrm>
            <a:off x="4256527" y="5800212"/>
            <a:ext cx="8899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Pixel size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60EF5E9-9A3F-345B-86CF-14528DD73155}"/>
              </a:ext>
            </a:extLst>
          </p:cNvPr>
          <p:cNvCxnSpPr>
            <a:cxnSpLocks/>
          </p:cNvCxnSpPr>
          <p:nvPr/>
        </p:nvCxnSpPr>
        <p:spPr>
          <a:xfrm>
            <a:off x="1183236" y="6273138"/>
            <a:ext cx="3816984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4460569D-2208-4E79-943D-1B22D73F20CB}"/>
              </a:ext>
            </a:extLst>
          </p:cNvPr>
          <p:cNvCxnSpPr>
            <a:cxnSpLocks/>
          </p:cNvCxnSpPr>
          <p:nvPr/>
        </p:nvCxnSpPr>
        <p:spPr>
          <a:xfrm>
            <a:off x="5146524" y="3197934"/>
            <a:ext cx="0" cy="2434763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6A27EBCF-E659-7625-6344-7D9C38BD6BC0}"/>
              </a:ext>
            </a:extLst>
          </p:cNvPr>
          <p:cNvSpPr txBox="1"/>
          <p:nvPr/>
        </p:nvSpPr>
        <p:spPr>
          <a:xfrm>
            <a:off x="2035219" y="6273138"/>
            <a:ext cx="232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Horizontal </a:t>
            </a:r>
            <a:r>
              <a:rPr lang="fr-FR" sz="1100" dirty="0" err="1"/>
              <a:t>number</a:t>
            </a:r>
            <a:r>
              <a:rPr lang="fr-FR" sz="1100" dirty="0"/>
              <a:t> of pixels (h)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7DBE07-307D-B889-0D7F-0920BCAC7516}"/>
              </a:ext>
            </a:extLst>
          </p:cNvPr>
          <p:cNvSpPr txBox="1"/>
          <p:nvPr/>
        </p:nvSpPr>
        <p:spPr>
          <a:xfrm rot="16200000">
            <a:off x="4212470" y="4230351"/>
            <a:ext cx="232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Vertical </a:t>
            </a:r>
            <a:r>
              <a:rPr lang="fr-FR" sz="1100" dirty="0" err="1"/>
              <a:t>number</a:t>
            </a:r>
            <a:r>
              <a:rPr lang="fr-FR" sz="1100" dirty="0"/>
              <a:t> of pixels (v)</a:t>
            </a:r>
          </a:p>
        </p:txBody>
      </p:sp>
    </p:spTree>
    <p:extLst>
      <p:ext uri="{BB962C8B-B14F-4D97-AF65-F5344CB8AC3E}">
        <p14:creationId xmlns:p14="http://schemas.microsoft.com/office/powerpoint/2010/main" val="243927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E76EB1-A1CC-7C80-E803-3F898BCC652D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Camera : Bayer </a:t>
            </a:r>
            <a:r>
              <a:rPr lang="fr-FR" sz="2000" b="1" dirty="0" err="1"/>
              <a:t>filter</a:t>
            </a:r>
            <a:r>
              <a:rPr lang="fr-FR" sz="2000" b="1" dirty="0"/>
              <a:t> for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sensor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99E27E1-1EDD-603C-FB02-0EA9F4CB04B1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625353-1815-7036-D497-FC3D52D79D9E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DEE26-8DA7-F48B-EC64-BA4CC8D20556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9DED1F-8C29-B5E4-D252-3707F04A5534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C68D7C-F4B3-10CD-339B-D7C21463C95D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D2B6BA-9633-D1F3-4A08-138B6AF33F6F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FF43E5-7044-1783-99F8-6F92F4FD4735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06D7D2-A5FC-EDDD-B751-F1892525FD50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7212D4-B539-E933-B7F6-F514366B408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A8D91-3EC1-C1F5-368D-A0CC0FD37AB6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5488C6-3475-0DD4-B51F-5E9B44FCC0AA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BA4B6F1-A155-4465-5BC7-B9ABB3AA9FC7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0CC69B-0169-A728-45F3-4230446429E8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2E8B97B-1A16-FE4A-9311-7FAD290B787B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65C408-2CE8-BB17-51E4-A3CD367B6148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D16A107-7BB0-C759-122B-ABC03716EBC5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426ED64-87AE-952F-8F67-DBE532CCDD4E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B816165-DD75-2D16-F22F-ACD39ABA351E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5D6465-44A3-E0C4-DAF4-F0FA8DCF051D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4B37E7A2-B38E-EB39-391E-FBA1950D7A7A}"/>
              </a:ext>
            </a:extLst>
          </p:cNvPr>
          <p:cNvSpPr txBox="1"/>
          <p:nvPr/>
        </p:nvSpPr>
        <p:spPr>
          <a:xfrm>
            <a:off x="135995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0AF253-3B0E-CCCC-9ADA-1A5B53A061E0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B55B8D-8BBD-DD65-5DC2-F26E1873CC5B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A1819-1797-6448-7A4E-9914AFA5417D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6A806C53-8908-5761-2FD4-2C50F200656F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2B6471-623D-E044-1DDC-1145DAA9512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40766639-C600-4413-B43A-88294D4A98A9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4C1CBE9B-16CC-1D4E-F5CF-97F2E66EA131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E55C4EE0-4421-944B-B4BF-D717C61B0E1A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A1C9F2A-23B9-CEF2-012D-15B2F7486259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FA84899-58B2-1257-006C-C4D08C02D626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2D42AFA-5DEE-468D-B56A-27B324978010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8039A6FB-8954-A3A1-E1C2-F4AC7108723F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BBF4DCD-A0DF-C429-E22D-7830B72F2E9D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CD54FBD0-72F8-1A96-C327-906A43A167A7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1034" name="ZoneTexte 1033">
            <a:extLst>
              <a:ext uri="{FF2B5EF4-FFF2-40B4-BE49-F238E27FC236}">
                <a16:creationId xmlns:a16="http://schemas.microsoft.com/office/drawing/2014/main" id="{0C4F8664-1EDB-E626-466E-E4FF3FE3E5A3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42D4E2-DEAC-AD2B-80F5-B777425D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F545E8-794E-C435-8FE9-6EE332194118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ADF87F8-39DF-4CE7-A3C1-233BF1C1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4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Cameras and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Inside a pixel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C2C282D-EDDA-19AC-30F2-253A60F160DE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 </a:t>
            </a:r>
            <a:r>
              <a:rPr lang="en-US" b="1" dirty="0"/>
              <a:t>light flux </a:t>
            </a:r>
            <a:r>
              <a:rPr lang="en-US" dirty="0"/>
              <a:t>into a </a:t>
            </a:r>
            <a:r>
              <a:rPr lang="en-US" b="1" dirty="0"/>
              <a:t>measurable electrical signal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1E334A2-984B-C81B-7206-E7061F745106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6AD79C-89CF-C9F3-43F8-D5E73F984A52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2C6A42C-4256-C42F-B573-C8D56622C40F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15E15E5-C81C-F6D1-0925-E793CBAE114B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3D195DE-0B22-2D29-091D-65FA20574A96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63C04EA-2F1C-271E-4B75-43ABF0E0D343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B75A3-12B0-A050-4AAD-408A196A2B45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1A456-83C8-38FD-A224-093DC1E10E29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2A84D-B844-DE1A-2224-6663ABAD5FC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D50748-E7CE-5644-991B-1C0500D0FE03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567E2-2502-5BDC-32A0-C0456DF4F9E5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79E463-6F44-B4DF-3438-D2E22CF5E6B0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4780C-9AF2-5786-6E62-FE60365B5FC1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0D6B0B-0FE6-3727-0D2B-79BE6F7CA380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D6E294-7E08-6660-CF9F-7B29EC03C229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9D4D51-D445-ABE4-9048-1B318EB9EB2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B8B28C-2A2B-3E4A-3192-B5582E7CAF51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27517C-2484-9E07-6C2B-B8FCF78027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D5E0C-E8D3-A33C-3E06-C5CFA0749B7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8232E3-15F3-F43E-71C5-36C0386DB22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EDE20C-67F7-DA7D-0608-2146EFD6366D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7EE3B4-9E14-4519-FCAC-9345EE1C7E11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C2FBB-BD81-CBB7-059C-96629BF552A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2E8F0C-FAE3-AD01-8E83-AFB08D74978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CC01B6-7016-23A9-8DA3-FD0B4DFA246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F62705-B73F-3369-3AA9-777D30FE6CD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AFC879-6E3C-1D61-407D-75E2C76EEB3F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4E44F-585A-3924-50B5-2169BE71B7CF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466A8D-E1B5-E057-A66C-159EC1B7BEC5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2983241-0518-D80F-8F75-10A68944554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BAE46A4-E43E-4B79-5FE5-B3ABFE6CC203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1171B-6C3D-259E-03C1-90E3A4B62A96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5A22D3-972D-A489-AE5C-8B0139CB90D8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E074258-A47E-3DFC-C3AE-5DCA37D25BCB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6308EA9D-1052-8C33-CB53-9EA369FBB6E9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173A265D-0B47-DB4E-1E44-A63A341328E1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3CAD764F-7DA5-127A-CF59-A21FEF9896D6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720C2CC3-0E53-470A-E7C6-4223AE25B7D7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104D7F-53CA-0AEE-4495-BAC720DABA64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32B3B069-B649-AE37-258B-D88882C69ECE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53ED2AA8-2AE4-6519-B997-8DC4B35CA84E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973692-A851-9CE9-4D71-5259EF947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39" y="5414218"/>
            <a:ext cx="846629" cy="5983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AC06BDB-9293-FA57-101B-4052BDB4B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876" y="5029557"/>
            <a:ext cx="2234612" cy="14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004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2085</TotalTime>
  <Words>1523</Words>
  <Application>Microsoft Office PowerPoint</Application>
  <PresentationFormat>Grand écran</PresentationFormat>
  <Paragraphs>418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9" baseType="lpstr">
      <vt:lpstr>-apple-system</vt:lpstr>
      <vt:lpstr>Arial</vt:lpstr>
      <vt:lpstr>ArialUnicodeMS</vt:lpstr>
      <vt:lpstr>Avenir Next LT Pro</vt:lpstr>
      <vt:lpstr>Bahnschrift Light</vt:lpstr>
      <vt:lpstr>Bahnschrift SemiBold</vt:lpstr>
      <vt:lpstr>Calibri</vt:lpstr>
      <vt:lpstr>Cambria Math</vt:lpstr>
      <vt:lpstr>FreeSans</vt:lpstr>
      <vt:lpstr>Liberation Sans</vt:lpstr>
      <vt:lpstr>Wingdings</vt:lpstr>
      <vt:lpstr>AccentBoxVTI</vt:lpstr>
      <vt:lpstr>  Cameras for Machine Vision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1001</cp:revision>
  <dcterms:created xsi:type="dcterms:W3CDTF">2023-04-08T12:37:13Z</dcterms:created>
  <dcterms:modified xsi:type="dcterms:W3CDTF">2024-11-22T09:24:39Z</dcterms:modified>
</cp:coreProperties>
</file>